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9" r:id="rId4"/>
    <p:sldId id="260" r:id="rId5"/>
    <p:sldId id="262" r:id="rId6"/>
    <p:sldId id="261" r:id="rId7"/>
    <p:sldId id="258" r:id="rId8"/>
    <p:sldId id="264" r:id="rId9"/>
    <p:sldId id="265" r:id="rId10"/>
    <p:sldId id="266" r:id="rId11"/>
    <p:sldId id="267" r:id="rId12"/>
    <p:sldId id="268" r:id="rId13"/>
    <p:sldId id="269" r:id="rId14"/>
    <p:sldId id="272" r:id="rId15"/>
    <p:sldId id="271" r:id="rId16"/>
    <p:sldId id="270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2" r:id="rId66"/>
    <p:sldId id="323" r:id="rId67"/>
    <p:sldId id="324" r:id="rId68"/>
    <p:sldId id="325" r:id="rId69"/>
    <p:sldId id="326" r:id="rId70"/>
    <p:sldId id="327" r:id="rId71"/>
    <p:sldId id="328" r:id="rId72"/>
    <p:sldId id="263" r:id="rId73"/>
    <p:sldId id="347" r:id="rId74"/>
    <p:sldId id="330" r:id="rId75"/>
    <p:sldId id="332" r:id="rId76"/>
    <p:sldId id="331" r:id="rId77"/>
    <p:sldId id="348" r:id="rId78"/>
    <p:sldId id="349" r:id="rId79"/>
    <p:sldId id="350" r:id="rId80"/>
    <p:sldId id="335" r:id="rId81"/>
    <p:sldId id="353" r:id="rId82"/>
    <p:sldId id="354" r:id="rId83"/>
    <p:sldId id="352" r:id="rId84"/>
    <p:sldId id="336" r:id="rId85"/>
    <p:sldId id="329" r:id="rId86"/>
    <p:sldId id="355" r:id="rId87"/>
    <p:sldId id="356" r:id="rId88"/>
    <p:sldId id="357" r:id="rId89"/>
    <p:sldId id="358" r:id="rId90"/>
    <p:sldId id="359" r:id="rId91"/>
    <p:sldId id="339" r:id="rId92"/>
    <p:sldId id="333" r:id="rId93"/>
    <p:sldId id="334" r:id="rId94"/>
    <p:sldId id="341" r:id="rId95"/>
    <p:sldId id="342" r:id="rId96"/>
    <p:sldId id="343" r:id="rId97"/>
    <p:sldId id="360" r:id="rId98"/>
    <p:sldId id="361" r:id="rId99"/>
    <p:sldId id="362" r:id="rId100"/>
    <p:sldId id="363" r:id="rId101"/>
    <p:sldId id="367" r:id="rId102"/>
    <p:sldId id="365" r:id="rId103"/>
    <p:sldId id="364" r:id="rId104"/>
    <p:sldId id="366" r:id="rId105"/>
    <p:sldId id="368" r:id="rId106"/>
    <p:sldId id="369" r:id="rId107"/>
    <p:sldId id="370" r:id="rId108"/>
    <p:sldId id="371" r:id="rId109"/>
    <p:sldId id="372" r:id="rId110"/>
    <p:sldId id="373" r:id="rId111"/>
    <p:sldId id="374" r:id="rId112"/>
    <p:sldId id="375" r:id="rId113"/>
    <p:sldId id="376" r:id="rId114"/>
    <p:sldId id="377" r:id="rId115"/>
    <p:sldId id="378" r:id="rId116"/>
    <p:sldId id="379" r:id="rId117"/>
    <p:sldId id="380" r:id="rId118"/>
    <p:sldId id="381" r:id="rId119"/>
    <p:sldId id="382" r:id="rId120"/>
    <p:sldId id="383" r:id="rId121"/>
    <p:sldId id="384" r:id="rId122"/>
    <p:sldId id="385" r:id="rId123"/>
    <p:sldId id="386" r:id="rId124"/>
    <p:sldId id="387" r:id="rId125"/>
    <p:sldId id="388" r:id="rId126"/>
    <p:sldId id="389" r:id="rId127"/>
    <p:sldId id="390" r:id="rId128"/>
    <p:sldId id="391" r:id="rId129"/>
    <p:sldId id="392" r:id="rId130"/>
    <p:sldId id="393" r:id="rId131"/>
    <p:sldId id="394" r:id="rId132"/>
    <p:sldId id="395" r:id="rId133"/>
    <p:sldId id="396" r:id="rId134"/>
    <p:sldId id="397" r:id="rId135"/>
    <p:sldId id="398" r:id="rId136"/>
    <p:sldId id="399" r:id="rId137"/>
    <p:sldId id="400" r:id="rId138"/>
    <p:sldId id="401" r:id="rId139"/>
    <p:sldId id="402" r:id="rId140"/>
    <p:sldId id="403" r:id="rId141"/>
    <p:sldId id="404" r:id="rId142"/>
    <p:sldId id="405" r:id="rId143"/>
    <p:sldId id="406" r:id="rId144"/>
    <p:sldId id="407" r:id="rId145"/>
    <p:sldId id="408" r:id="rId146"/>
    <p:sldId id="409" r:id="rId14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ours séance 1 : HTML" id="{65BB8E9A-5392-49CC-BE1B-F7C07BA2B49C}">
          <p14:sldIdLst>
            <p14:sldId id="256"/>
            <p14:sldId id="257"/>
            <p14:sldId id="259"/>
            <p14:sldId id="260"/>
            <p14:sldId id="262"/>
            <p14:sldId id="261"/>
            <p14:sldId id="258"/>
            <p14:sldId id="264"/>
            <p14:sldId id="265"/>
            <p14:sldId id="266"/>
            <p14:sldId id="267"/>
            <p14:sldId id="268"/>
            <p14:sldId id="269"/>
            <p14:sldId id="272"/>
            <p14:sldId id="271"/>
            <p14:sldId id="270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  <p14:sldId id="315"/>
            <p14:sldId id="316"/>
            <p14:sldId id="317"/>
            <p14:sldId id="318"/>
            <p14:sldId id="319"/>
            <p14:sldId id="320"/>
            <p14:sldId id="322"/>
            <p14:sldId id="323"/>
            <p14:sldId id="324"/>
            <p14:sldId id="325"/>
            <p14:sldId id="326"/>
            <p14:sldId id="327"/>
          </p14:sldIdLst>
        </p14:section>
        <p14:section name="cours séance 2 : git" id="{D04D0B07-30A7-4563-A8F8-697711E9EFF0}">
          <p14:sldIdLst>
            <p14:sldId id="328"/>
            <p14:sldId id="263"/>
            <p14:sldId id="347"/>
            <p14:sldId id="330"/>
            <p14:sldId id="332"/>
            <p14:sldId id="331"/>
            <p14:sldId id="348"/>
            <p14:sldId id="349"/>
            <p14:sldId id="350"/>
            <p14:sldId id="335"/>
            <p14:sldId id="353"/>
            <p14:sldId id="354"/>
            <p14:sldId id="352"/>
            <p14:sldId id="336"/>
            <p14:sldId id="329"/>
            <p14:sldId id="355"/>
            <p14:sldId id="356"/>
            <p14:sldId id="357"/>
            <p14:sldId id="358"/>
            <p14:sldId id="359"/>
            <p14:sldId id="339"/>
            <p14:sldId id="333"/>
            <p14:sldId id="334"/>
            <p14:sldId id="341"/>
            <p14:sldId id="342"/>
            <p14:sldId id="343"/>
          </p14:sldIdLst>
        </p14:section>
        <p14:section name="cours séance 3 : CSS" id="{7A08C8D0-E11B-4FF8-B1CE-B05D422C5A0E}">
          <p14:sldIdLst>
            <p14:sldId id="360"/>
            <p14:sldId id="361"/>
            <p14:sldId id="362"/>
            <p14:sldId id="363"/>
            <p14:sldId id="367"/>
            <p14:sldId id="365"/>
            <p14:sldId id="364"/>
            <p14:sldId id="366"/>
            <p14:sldId id="368"/>
            <p14:sldId id="369"/>
            <p14:sldId id="370"/>
            <p14:sldId id="371"/>
            <p14:sldId id="372"/>
            <p14:sldId id="373"/>
            <p14:sldId id="374"/>
            <p14:sldId id="375"/>
            <p14:sldId id="376"/>
            <p14:sldId id="377"/>
            <p14:sldId id="378"/>
            <p14:sldId id="379"/>
            <p14:sldId id="380"/>
            <p14:sldId id="381"/>
            <p14:sldId id="382"/>
            <p14:sldId id="383"/>
            <p14:sldId id="384"/>
            <p14:sldId id="385"/>
            <p14:sldId id="386"/>
            <p14:sldId id="387"/>
            <p14:sldId id="388"/>
            <p14:sldId id="389"/>
            <p14:sldId id="390"/>
            <p14:sldId id="391"/>
            <p14:sldId id="392"/>
            <p14:sldId id="393"/>
            <p14:sldId id="394"/>
            <p14:sldId id="395"/>
            <p14:sldId id="396"/>
            <p14:sldId id="397"/>
            <p14:sldId id="398"/>
            <p14:sldId id="399"/>
            <p14:sldId id="400"/>
            <p14:sldId id="401"/>
            <p14:sldId id="402"/>
            <p14:sldId id="403"/>
            <p14:sldId id="404"/>
            <p14:sldId id="405"/>
            <p14:sldId id="406"/>
            <p14:sldId id="407"/>
            <p14:sldId id="408"/>
            <p14:sldId id="40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092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66" d="100"/>
          <a:sy n="66" d="100"/>
        </p:scale>
        <p:origin x="44" y="104"/>
      </p:cViewPr>
      <p:guideLst>
        <p:guide orient="horz" pos="2092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viewProps" Target="viewProps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theme" Target="theme/theme1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tableStyles" Target="tableStyle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Modifier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10/10/2019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10/10/2019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10/10/2019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10/10/2019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10/10/2019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10/10/2019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10/10/2019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10/10/2019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hyperlink" Target="https://htmlcolorcodes.com/fr/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hyperlink" Target="https://htmlcolorcodes.com/fr/" TargetMode="Externa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COURS DE WEB</a:t>
            </a:r>
            <a:endParaRPr lang="en-US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FABIEN SIMONET POUR IMAGE</a:t>
            </a:r>
            <a:endParaRPr lang="en-US" dirty="0"/>
          </a:p>
        </p:txBody>
      </p:sp>
      <p:sp>
        <p:nvSpPr>
          <p:cNvPr id="4" name="Sous-titre 2"/>
          <p:cNvSpPr txBox="1">
            <a:spLocks/>
          </p:cNvSpPr>
          <p:nvPr/>
        </p:nvSpPr>
        <p:spPr>
          <a:xfrm>
            <a:off x="666217" y="3263862"/>
            <a:ext cx="10993546" cy="59032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 cap="all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500" dirty="0" smtClean="0">
                <a:solidFill>
                  <a:schemeClr val="bg1"/>
                </a:solidFill>
              </a:rPr>
              <a:t>COURS 1 : LE HTML</a:t>
            </a:r>
            <a:endParaRPr lang="en-US" sz="25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70514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Manipulation de texte : les paragraphes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79593" y="2302156"/>
            <a:ext cx="11131215" cy="141085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&lt;p&gt;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C’est trop bien, on peut écrire du texte dans notre page html ! C’est pas trop tôt dis donc ! 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Je 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vais enfin pouvoir écrire des articles et les mettre sur ma page web. Au fait, ils parleront de sports et principalement de football. Vous aussi vous aimez le football 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?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&lt;/p&gt;</a:t>
            </a:r>
            <a:endParaRPr lang="fr-FR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Image 5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912" y="3809023"/>
            <a:ext cx="10442575" cy="16598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Espace réservé du contenu 2"/>
          <p:cNvSpPr txBox="1">
            <a:spLocks/>
          </p:cNvSpPr>
          <p:nvPr/>
        </p:nvSpPr>
        <p:spPr>
          <a:xfrm>
            <a:off x="530392" y="5800436"/>
            <a:ext cx="11131215" cy="6973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fr-FR" dirty="0" smtClean="0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Pourquoi le retour à la ligne n’a pas fonctionné ?</a:t>
            </a:r>
          </a:p>
          <a:p>
            <a:pPr marL="0" indent="0">
              <a:buFont typeface="Wingdings 2" panose="05020102010507070707" pitchFamily="18" charset="2"/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245159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Principes de bases du </a:t>
            </a:r>
            <a:r>
              <a:rPr lang="fr-FR" dirty="0" err="1" smtClean="0"/>
              <a:t>css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434109" y="1949581"/>
            <a:ext cx="11176699" cy="32227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dirty="0" smtClean="0"/>
              <a:t>CSS repose sur trois éléments que l’on va utiliser constamment :</a:t>
            </a:r>
          </a:p>
          <a:p>
            <a:r>
              <a:rPr lang="fr-FR" dirty="0" smtClean="0"/>
              <a:t>Le </a:t>
            </a:r>
            <a:r>
              <a:rPr lang="fr-FR" b="1" dirty="0" smtClean="0"/>
              <a:t>sélecteur</a:t>
            </a:r>
            <a:r>
              <a:rPr lang="fr-FR" dirty="0" smtClean="0"/>
              <a:t> :  l’élément que l’on veut modifier </a:t>
            </a:r>
            <a:br>
              <a:rPr lang="fr-FR" dirty="0" smtClean="0"/>
            </a:br>
            <a:r>
              <a:rPr lang="fr-FR" u="sng" dirty="0" smtClean="0"/>
              <a:t>Exemple</a:t>
            </a:r>
            <a:r>
              <a:rPr lang="fr-FR" dirty="0" smtClean="0"/>
              <a:t> : tous les paragraphes</a:t>
            </a:r>
          </a:p>
          <a:p>
            <a:r>
              <a:rPr lang="fr-FR" dirty="0" smtClean="0"/>
              <a:t>La </a:t>
            </a:r>
            <a:r>
              <a:rPr lang="fr-FR" b="1" dirty="0" smtClean="0"/>
              <a:t>propriété</a:t>
            </a:r>
            <a:r>
              <a:rPr lang="fr-FR" dirty="0" smtClean="0"/>
              <a:t> : ce que l’on souhaite modifier sur cet élément</a:t>
            </a:r>
            <a:br>
              <a:rPr lang="fr-FR" dirty="0" smtClean="0"/>
            </a:br>
            <a:r>
              <a:rPr lang="fr-FR" u="sng" dirty="0" smtClean="0"/>
              <a:t>Exemple</a:t>
            </a:r>
            <a:r>
              <a:rPr lang="fr-FR" dirty="0" smtClean="0"/>
              <a:t> : la couleur</a:t>
            </a:r>
          </a:p>
          <a:p>
            <a:r>
              <a:rPr lang="fr-FR" dirty="0" smtClean="0"/>
              <a:t>La </a:t>
            </a:r>
            <a:r>
              <a:rPr lang="fr-FR" b="1" dirty="0" smtClean="0"/>
              <a:t>valeur</a:t>
            </a:r>
            <a:r>
              <a:rPr lang="fr-FR" dirty="0" smtClean="0"/>
              <a:t> : la nouvelle valeur assignée à cette propriété</a:t>
            </a:r>
            <a:br>
              <a:rPr lang="fr-FR" dirty="0" smtClean="0"/>
            </a:br>
            <a:r>
              <a:rPr lang="fr-FR" u="sng" dirty="0" smtClean="0"/>
              <a:t>Exemple</a:t>
            </a:r>
            <a:r>
              <a:rPr lang="fr-FR" dirty="0" smtClean="0"/>
              <a:t> : en rouge</a:t>
            </a:r>
            <a:endParaRPr lang="fr-FR" dirty="0"/>
          </a:p>
        </p:txBody>
      </p:sp>
      <p:sp>
        <p:nvSpPr>
          <p:cNvPr id="5" name="AutoShape 2" descr="Résultat de recherche d'images pour &quot;html&quot;"/>
          <p:cNvSpPr>
            <a:spLocks noChangeAspect="1" noChangeArrowheads="1"/>
          </p:cNvSpPr>
          <p:nvPr/>
        </p:nvSpPr>
        <p:spPr bwMode="auto">
          <a:xfrm>
            <a:off x="581192" y="-26996"/>
            <a:ext cx="428625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79068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Principes de bases du </a:t>
            </a:r>
            <a:r>
              <a:rPr lang="fr-FR" dirty="0" err="1" smtClean="0"/>
              <a:t>css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434109" y="2240202"/>
            <a:ext cx="11176699" cy="32227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dirty="0" smtClean="0"/>
              <a:t>La syntaxe est la suivante : </a:t>
            </a:r>
          </a:p>
          <a:p>
            <a:pPr marL="0" indent="0">
              <a:buNone/>
            </a:pPr>
            <a:r>
              <a:rPr lang="fr-FR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selecteur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propriété1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 : </a:t>
            </a:r>
            <a:r>
              <a:rPr lang="fr-FR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valeur1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propriété2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 : </a:t>
            </a:r>
            <a:r>
              <a:rPr lang="fr-FR" b="1" i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valeur2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fr-FR" b="1" i="1" dirty="0" smtClean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/* </a:t>
            </a:r>
            <a:r>
              <a:rPr lang="fr-FR" b="1" i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Et ainsi de suite </a:t>
            </a:r>
            <a:r>
              <a:rPr lang="fr-FR" b="1" i="1" dirty="0" smtClean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*/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endParaRPr lang="fr-FR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dirty="0" smtClean="0">
                <a:latin typeface="+mj-lt"/>
                <a:cs typeface="Courier New" panose="02070309020205020404" pitchFamily="49" charset="0"/>
              </a:rPr>
              <a:t>Si on reprend notre exemple : mettre tous les paragraphes en rouge</a:t>
            </a:r>
          </a:p>
          <a:p>
            <a:pPr marL="0" indent="0">
              <a:buNone/>
            </a:pP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: </a:t>
            </a:r>
            <a:r>
              <a:rPr lang="fr-FR" b="1" i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red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fr-FR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dirty="0">
              <a:latin typeface="+mj-lt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dirty="0"/>
          </a:p>
        </p:txBody>
      </p:sp>
      <p:sp>
        <p:nvSpPr>
          <p:cNvPr id="5" name="AutoShape 2" descr="Résultat de recherche d'images pour &quot;html&quot;"/>
          <p:cNvSpPr>
            <a:spLocks noChangeAspect="1" noChangeArrowheads="1"/>
          </p:cNvSpPr>
          <p:nvPr/>
        </p:nvSpPr>
        <p:spPr bwMode="auto">
          <a:xfrm>
            <a:off x="581192" y="-26996"/>
            <a:ext cx="428625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26607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Trois manières d’écrire du code </a:t>
            </a:r>
            <a:r>
              <a:rPr lang="fr-FR" dirty="0" err="1" smtClean="0"/>
              <a:t>css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434109" y="1949581"/>
            <a:ext cx="11176699" cy="32227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dirty="0" smtClean="0"/>
              <a:t>Il y a trois façons différentes d’écrire du code CSS :</a:t>
            </a:r>
          </a:p>
          <a:p>
            <a:r>
              <a:rPr lang="fr-FR" dirty="0" smtClean="0"/>
              <a:t>Ecrire dans une balise HTML avec l’attribut </a:t>
            </a:r>
            <a:r>
              <a:rPr lang="fr-FR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style</a:t>
            </a:r>
            <a:r>
              <a:rPr lang="fr-FR" dirty="0" smtClean="0"/>
              <a:t> :  très mauvaise façon de faire</a:t>
            </a:r>
          </a:p>
          <a:p>
            <a:r>
              <a:rPr lang="fr-FR" dirty="0" smtClean="0"/>
              <a:t>Ecrire dans l’entête du fichier HTML (entre les balises </a:t>
            </a: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b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head</a:t>
            </a: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&gt;&lt;/</a:t>
            </a:r>
            <a:r>
              <a:rPr lang="fr-FR" b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head</a:t>
            </a: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dirty="0" smtClean="0"/>
              <a:t>) : mieux mais pas encore la meilleure</a:t>
            </a:r>
          </a:p>
          <a:p>
            <a:r>
              <a:rPr lang="fr-FR" dirty="0" smtClean="0"/>
              <a:t>Ecrire dans un fichier CSS séparé du code HTML : beaucoup mieux !</a:t>
            </a:r>
            <a:endParaRPr lang="fr-FR" dirty="0"/>
          </a:p>
        </p:txBody>
      </p:sp>
      <p:sp>
        <p:nvSpPr>
          <p:cNvPr id="5" name="AutoShape 2" descr="Résultat de recherche d'images pour &quot;html&quot;"/>
          <p:cNvSpPr>
            <a:spLocks noChangeAspect="1" noChangeArrowheads="1"/>
          </p:cNvSpPr>
          <p:nvPr/>
        </p:nvSpPr>
        <p:spPr bwMode="auto">
          <a:xfrm>
            <a:off x="581192" y="-26996"/>
            <a:ext cx="428625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42335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Ecrire dans une balise HTML avec l’attribut style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434109" y="2041948"/>
            <a:ext cx="11176699" cy="32227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dirty="0" smtClean="0"/>
              <a:t>Modifier la mise en forme d’un élément HTML :</a:t>
            </a:r>
          </a:p>
          <a:p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&lt;balise </a:t>
            </a:r>
            <a:r>
              <a:rPr lang="fr-FR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style=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"propriété : valeur;"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&gt;&lt;/balise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u="sng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Exemple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: Mettre un titre en rouge</a:t>
            </a:r>
          </a:p>
          <a:p>
            <a:pPr lvl="1"/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&lt;h1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style=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fr-FR" b="1" i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: </a:t>
            </a:r>
            <a:r>
              <a:rPr lang="fr-FR" b="1" i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red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;"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Mon grand titre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&lt;/h1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lvl="1"/>
            <a:endParaRPr lang="fr-FR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u="sng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Inconvénient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: si on a dix titres, il faut les mettre en rouge un par un</a:t>
            </a:r>
            <a:r>
              <a:rPr lang="fr-FR" dirty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/>
            </a:r>
            <a:br>
              <a:rPr lang="fr-FR" dirty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</a:b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=&gt; Pas évolutif</a:t>
            </a:r>
          </a:p>
          <a:p>
            <a:endParaRPr lang="fr-FR" dirty="0">
              <a:solidFill>
                <a:schemeClr val="tx1"/>
              </a:solidFill>
              <a:latin typeface="+mj-lt"/>
              <a:cs typeface="Courier New" panose="02070309020205020404" pitchFamily="49" charset="0"/>
            </a:endParaRPr>
          </a:p>
          <a:p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Cette solution est utilisée pour faire des retouches très ciblées</a:t>
            </a:r>
          </a:p>
        </p:txBody>
      </p:sp>
      <p:sp>
        <p:nvSpPr>
          <p:cNvPr id="5" name="AutoShape 2" descr="Résultat de recherche d'images pour &quot;html&quot;"/>
          <p:cNvSpPr>
            <a:spLocks noChangeAspect="1" noChangeArrowheads="1"/>
          </p:cNvSpPr>
          <p:nvPr/>
        </p:nvSpPr>
        <p:spPr bwMode="auto">
          <a:xfrm>
            <a:off x="581192" y="-26996"/>
            <a:ext cx="428625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24074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Ecrire dans l’entête du fichier html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434109" y="2389420"/>
            <a:ext cx="11176699" cy="47398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dirty="0" smtClean="0"/>
              <a:t>Modifier la mise en forme de tous les éléments HTML d’un même page</a:t>
            </a:r>
          </a:p>
          <a:p>
            <a:pPr marL="0" indent="0">
              <a:buNone/>
            </a:pP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!DOCTYPE 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html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&lt;html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&lt;head&gt; 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&lt;meta 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charset="utf-8" 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&lt;</a:t>
            </a:r>
            <a:r>
              <a:rPr lang="fr-FR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title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Mes grands titres personnalisés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fr-FR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title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&lt;style&gt;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h1 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		</a:t>
            </a:r>
            <a:r>
              <a:rPr lang="en-GB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GB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red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&lt;/style&gt;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&lt;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/head&gt; 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&lt;body&gt;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&lt;h1&gt;</a:t>
            </a:r>
            <a:r>
              <a:rPr lang="fr-FR" b="1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Mon premier grand titre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&lt;/h1&gt;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&lt;h1&gt;</a:t>
            </a:r>
            <a:r>
              <a:rPr lang="fr-FR" b="1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Mon second grand titre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&lt;/h1&gt;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&lt;h1&gt;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Mon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troisième grand titre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&lt;/h1&gt;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&lt;/body&gt;</a:t>
            </a:r>
            <a:endParaRPr lang="fr-FR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&lt;/html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fr-FR" u="sng" dirty="0">
                <a:solidFill>
                  <a:schemeClr val="tx1"/>
                </a:solidFill>
                <a:cs typeface="Courier New" panose="02070309020205020404" pitchFamily="49" charset="0"/>
              </a:rPr>
              <a:t>Inconvénient</a:t>
            </a:r>
            <a:r>
              <a:rPr lang="fr-FR" dirty="0">
                <a:solidFill>
                  <a:schemeClr val="tx1"/>
                </a:solidFill>
                <a:cs typeface="Courier New" panose="02070309020205020404" pitchFamily="49" charset="0"/>
              </a:rPr>
              <a:t> : si on </a:t>
            </a:r>
            <a:r>
              <a:rPr lang="fr-FR" dirty="0" smtClean="0">
                <a:solidFill>
                  <a:schemeClr val="tx1"/>
                </a:solidFill>
                <a:cs typeface="Courier New" panose="02070309020205020404" pitchFamily="49" charset="0"/>
              </a:rPr>
              <a:t>veut faire la même mise en page pour plusieurs fichiers HTML différents il faudrait refaire toute la mise en page dans chaque nouveau fichier</a:t>
            </a:r>
            <a:br>
              <a:rPr lang="fr-FR" dirty="0" smtClean="0">
                <a:solidFill>
                  <a:schemeClr val="tx1"/>
                </a:solidFill>
                <a:cs typeface="Courier New" panose="02070309020205020404" pitchFamily="49" charset="0"/>
              </a:rPr>
            </a:br>
            <a:r>
              <a:rPr lang="fr-FR" dirty="0" smtClean="0">
                <a:solidFill>
                  <a:schemeClr val="tx1"/>
                </a:solidFill>
                <a:cs typeface="Courier New" panose="02070309020205020404" pitchFamily="49" charset="0"/>
              </a:rPr>
              <a:t>=&gt; </a:t>
            </a:r>
            <a:r>
              <a:rPr lang="fr-FR" dirty="0">
                <a:solidFill>
                  <a:schemeClr val="tx1"/>
                </a:solidFill>
                <a:cs typeface="Courier New" panose="02070309020205020404" pitchFamily="49" charset="0"/>
              </a:rPr>
              <a:t>Pas </a:t>
            </a:r>
            <a:r>
              <a:rPr lang="fr-FR" dirty="0" smtClean="0">
                <a:solidFill>
                  <a:schemeClr val="tx1"/>
                </a:solidFill>
                <a:cs typeface="Courier New" panose="02070309020205020404" pitchFamily="49" charset="0"/>
              </a:rPr>
              <a:t>évolutif</a:t>
            </a:r>
          </a:p>
          <a:p>
            <a:r>
              <a:rPr lang="fr-FR" dirty="0">
                <a:solidFill>
                  <a:schemeClr val="tx1"/>
                </a:solidFill>
                <a:cs typeface="Courier New" panose="02070309020205020404" pitchFamily="49" charset="0"/>
              </a:rPr>
              <a:t>Cette solution est utilisée pour faire des retouches </a:t>
            </a:r>
            <a:r>
              <a:rPr lang="fr-FR" dirty="0" smtClean="0">
                <a:solidFill>
                  <a:schemeClr val="tx1"/>
                </a:solidFill>
                <a:cs typeface="Courier New" panose="02070309020205020404" pitchFamily="49" charset="0"/>
              </a:rPr>
              <a:t>au sein d’une même page web</a:t>
            </a:r>
            <a:endParaRPr lang="fr-FR" dirty="0">
              <a:solidFill>
                <a:schemeClr val="tx1"/>
              </a:solidFill>
              <a:cs typeface="Courier New" panose="02070309020205020404" pitchFamily="49" charset="0"/>
            </a:endParaRPr>
          </a:p>
          <a:p>
            <a:endParaRPr lang="fr-FR" dirty="0">
              <a:solidFill>
                <a:schemeClr val="tx1"/>
              </a:solidFill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dirty="0" smtClean="0"/>
          </a:p>
        </p:txBody>
      </p:sp>
      <p:sp>
        <p:nvSpPr>
          <p:cNvPr id="5" name="AutoShape 2" descr="Résultat de recherche d'images pour &quot;html&quot;"/>
          <p:cNvSpPr>
            <a:spLocks noChangeAspect="1" noChangeArrowheads="1"/>
          </p:cNvSpPr>
          <p:nvPr/>
        </p:nvSpPr>
        <p:spPr bwMode="auto">
          <a:xfrm>
            <a:off x="581192" y="-26996"/>
            <a:ext cx="428625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99296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Ecrire dans un fichier séparé : une feuille de style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434109" y="2389420"/>
            <a:ext cx="11176699" cy="47398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dirty="0" smtClean="0"/>
              <a:t>Regrouper le code de la mise en page au même endroit, dans une feuille de style : dans un fichier CSS.</a:t>
            </a:r>
          </a:p>
          <a:p>
            <a:pPr marL="0" indent="0">
              <a:buNone/>
            </a:pPr>
            <a:r>
              <a:rPr lang="fr-FR" dirty="0" smtClean="0"/>
              <a:t>Imaginons le fichier </a:t>
            </a:r>
            <a:r>
              <a:rPr lang="fr-FR" i="1" dirty="0" smtClean="0"/>
              <a:t>mes_styles.css</a:t>
            </a:r>
            <a:r>
              <a:rPr lang="fr-FR" dirty="0" smtClean="0"/>
              <a:t> suivant :</a:t>
            </a:r>
          </a:p>
          <a:p>
            <a:pPr marL="0" indent="0">
              <a:buNone/>
            </a:pPr>
            <a:r>
              <a:rPr lang="fr-FR" b="1" i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/* Contenu du fichier CSS </a:t>
            </a:r>
            <a:r>
              <a:rPr lang="fr-FR" b="1" i="1" dirty="0" smtClean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*/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h1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fr-FR" b="1" i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red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fr-FR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dirty="0" smtClean="0">
                <a:solidFill>
                  <a:schemeClr val="tx1"/>
                </a:solidFill>
                <a:cs typeface="Courier New" panose="02070309020205020404" pitchFamily="49" charset="0"/>
              </a:rPr>
              <a:t>Pour créer la feuille de style, il suffit de créer un fichier avec l’extension « .</a:t>
            </a:r>
            <a:r>
              <a:rPr lang="fr-FR" dirty="0" err="1" smtClean="0">
                <a:solidFill>
                  <a:schemeClr val="tx1"/>
                </a:solidFill>
                <a:cs typeface="Courier New" panose="02070309020205020404" pitchFamily="49" charset="0"/>
              </a:rPr>
              <a:t>css</a:t>
            </a:r>
            <a:r>
              <a:rPr lang="fr-FR" dirty="0" smtClean="0">
                <a:solidFill>
                  <a:schemeClr val="tx1"/>
                </a:solidFill>
                <a:cs typeface="Courier New" panose="02070309020205020404" pitchFamily="49" charset="0"/>
              </a:rPr>
              <a:t> »</a:t>
            </a:r>
          </a:p>
          <a:p>
            <a:r>
              <a:rPr lang="fr-FR" dirty="0">
                <a:solidFill>
                  <a:schemeClr val="tx1"/>
                </a:solidFill>
                <a:cs typeface="Courier New" panose="02070309020205020404" pitchFamily="49" charset="0"/>
              </a:rPr>
              <a:t>Cette solution est </a:t>
            </a:r>
            <a:r>
              <a:rPr lang="fr-FR" dirty="0" smtClean="0">
                <a:solidFill>
                  <a:schemeClr val="tx1"/>
                </a:solidFill>
                <a:cs typeface="Courier New" panose="02070309020205020404" pitchFamily="49" charset="0"/>
              </a:rPr>
              <a:t>la plus utilisée car la plus évolutive</a:t>
            </a:r>
          </a:p>
          <a:p>
            <a:r>
              <a:rPr lang="fr-FR" dirty="0" smtClean="0">
                <a:solidFill>
                  <a:schemeClr val="tx1"/>
                </a:solidFill>
                <a:cs typeface="Courier New" panose="02070309020205020404" pitchFamily="49" charset="0"/>
              </a:rPr>
              <a:t>Modification dans la feuille de style et tous les fichiers qui utilisent cette feuille de style auront leur mise en page modifiée d’un seul coup</a:t>
            </a:r>
            <a:endParaRPr lang="fr-FR" dirty="0">
              <a:solidFill>
                <a:schemeClr val="tx1"/>
              </a:solidFill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dirty="0" smtClean="0"/>
          </a:p>
        </p:txBody>
      </p:sp>
      <p:sp>
        <p:nvSpPr>
          <p:cNvPr id="5" name="AutoShape 2" descr="Résultat de recherche d'images pour &quot;html&quot;"/>
          <p:cNvSpPr>
            <a:spLocks noChangeAspect="1" noChangeArrowheads="1"/>
          </p:cNvSpPr>
          <p:nvPr/>
        </p:nvSpPr>
        <p:spPr bwMode="auto">
          <a:xfrm>
            <a:off x="581192" y="-26996"/>
            <a:ext cx="428625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636797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Ecrire dans un fichier séparé : une feuille de style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434109" y="1890656"/>
            <a:ext cx="11176699" cy="52305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dirty="0" smtClean="0"/>
              <a:t>Il faut ensuite relier la feuille de style aux fichiers HTML que l’on souhaite mettre en page :</a:t>
            </a:r>
          </a:p>
          <a:p>
            <a:pPr marL="0" indent="0">
              <a:buNone/>
            </a:pP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&lt;link </a:t>
            </a:r>
            <a:r>
              <a:rPr lang="en-GB" b="1" i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rel</a:t>
            </a:r>
            <a:r>
              <a:rPr lang="en-GB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"stylesheet" </a:t>
            </a:r>
            <a:r>
              <a:rPr lang="en-GB" b="1" i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href</a:t>
            </a:r>
            <a:r>
              <a:rPr lang="en-GB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"mes_styles.css" 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</a:p>
          <a:p>
            <a:pPr marL="0" indent="0">
              <a:buNone/>
            </a:pPr>
            <a:r>
              <a:rPr lang="en-GB" u="sng" dirty="0" err="1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Exemple</a:t>
            </a:r>
            <a:r>
              <a:rPr lang="en-GB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:</a:t>
            </a:r>
            <a:endParaRPr lang="fr-FR" dirty="0">
              <a:solidFill>
                <a:schemeClr val="tx1"/>
              </a:solidFill>
              <a:latin typeface="+mj-lt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b="1" i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!DOCTYPE 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html&gt;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&lt;html&gt;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&lt;</a:t>
            </a:r>
            <a:r>
              <a:rPr lang="fr-FR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head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&lt;</a:t>
            </a:r>
            <a:r>
              <a:rPr lang="fr-FR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meta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 err="1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charset</a:t>
            </a:r>
            <a:r>
              <a:rPr lang="fr-FR" b="1" i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b="1" i="1" cap="small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fr-FR" b="1" i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utf-8</a:t>
            </a:r>
            <a:r>
              <a:rPr lang="en-GB" b="1" i="1" cap="small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fr-FR" b="1" i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link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rel</a:t>
            </a:r>
            <a:r>
              <a:rPr lang="fr-FR" b="1" i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cap="small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fr-FR" b="1" i="1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stylesheet</a:t>
            </a:r>
            <a:r>
              <a:rPr lang="en-GB" cap="small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 err="1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href</a:t>
            </a:r>
            <a:r>
              <a:rPr lang="fr-FR" b="1" i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cap="small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fr-FR" b="1" i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mes_styles.css</a:t>
            </a:r>
            <a:r>
              <a:rPr lang="en-GB" cap="small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&lt;</a:t>
            </a:r>
            <a:r>
              <a:rPr lang="fr-FR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title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Mes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grands titres personnalisés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fr-FR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title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&lt;/</a:t>
            </a:r>
            <a:r>
              <a:rPr lang="fr-FR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head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&lt;body&gt;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&lt;h1&gt;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Mon premier grand titre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&lt;/h1&gt;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&lt;h2&gt;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Mon second grand titre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&lt;/h2&gt;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&lt;h3&gt;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Mon troisième grand titre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&lt;/h3&gt;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&lt;/body&gt;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&lt;/html&gt; </a:t>
            </a:r>
            <a:r>
              <a:rPr lang="fr-FR" dirty="0" smtClean="0">
                <a:latin typeface="Gill Sans MT (Corps)"/>
              </a:rPr>
              <a:t/>
            </a:r>
            <a:br>
              <a:rPr lang="fr-FR" dirty="0" smtClean="0">
                <a:latin typeface="Gill Sans MT (Corps)"/>
              </a:rPr>
            </a:br>
            <a:r>
              <a:rPr lang="fr-FR" dirty="0" smtClean="0">
                <a:latin typeface="Gill Sans MT (Corps)"/>
              </a:rPr>
              <a:t>		</a:t>
            </a:r>
            <a:endParaRPr lang="fr-FR" dirty="0" smtClean="0"/>
          </a:p>
        </p:txBody>
      </p:sp>
      <p:sp>
        <p:nvSpPr>
          <p:cNvPr id="5" name="AutoShape 2" descr="Résultat de recherche d'images pour &quot;html&quot;"/>
          <p:cNvSpPr>
            <a:spLocks noChangeAspect="1" noChangeArrowheads="1"/>
          </p:cNvSpPr>
          <p:nvPr/>
        </p:nvSpPr>
        <p:spPr bwMode="auto">
          <a:xfrm>
            <a:off x="581192" y="-26996"/>
            <a:ext cx="428625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059609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différents types de sélecteurs : la balise html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434109" y="1410367"/>
            <a:ext cx="11176699" cy="52305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dirty="0" smtClean="0"/>
              <a:t>Mettre un style sur une balise HTML :</a:t>
            </a:r>
          </a:p>
          <a:p>
            <a:pPr marL="0" indent="0">
              <a:buNone/>
            </a:pP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>HTML :</a:t>
            </a:r>
          </a:p>
          <a:p>
            <a:pPr marL="0" indent="0">
              <a:buNone/>
            </a:pP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&lt;p&gt;</a:t>
            </a:r>
            <a:r>
              <a:rPr lang="en-GB" b="1" i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Ceci</a:t>
            </a:r>
            <a:r>
              <a:rPr lang="en-GB" b="1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i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est</a:t>
            </a:r>
            <a:r>
              <a:rPr lang="en-GB" b="1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un </a:t>
            </a:r>
            <a:r>
              <a:rPr lang="en-GB" b="1" i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paragraphe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&lt;/p&gt;</a:t>
            </a:r>
            <a:b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&lt;p&gt;</a:t>
            </a:r>
            <a:r>
              <a:rPr lang="en-GB" b="1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Ceci</a:t>
            </a:r>
            <a:r>
              <a:rPr lang="en-GB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est</a:t>
            </a:r>
            <a:r>
              <a:rPr lang="en-GB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 </a:t>
            </a:r>
            <a:r>
              <a:rPr lang="en-GB" b="1" i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autre</a:t>
            </a:r>
            <a:r>
              <a:rPr lang="en-GB" b="1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paragraphe</a:t>
            </a: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&lt;/p&gt;</a:t>
            </a:r>
          </a:p>
          <a:p>
            <a:pPr marL="0" indent="0">
              <a:buNone/>
            </a:pPr>
            <a:endParaRPr lang="en-GB" b="1" i="1" dirty="0" smtClean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dirty="0" smtClean="0">
                <a:latin typeface="Gill Sans MT (Corps)"/>
              </a:rPr>
              <a:t>CSS :</a:t>
            </a:r>
          </a:p>
          <a:p>
            <a:pPr marL="0" indent="0">
              <a:buNone/>
            </a:pP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GB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en-GB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GB" b="1" i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blue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fr-FR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dirty="0" smtClean="0">
                <a:latin typeface="Gill Sans MT (Corps)"/>
              </a:rPr>
              <a:t/>
            </a:r>
            <a:br>
              <a:rPr lang="fr-FR" dirty="0" smtClean="0">
                <a:latin typeface="Gill Sans MT (Corps)"/>
              </a:rPr>
            </a:br>
            <a:r>
              <a:rPr lang="fr-FR" dirty="0" smtClean="0">
                <a:latin typeface="Gill Sans MT (Corps)"/>
              </a:rPr>
              <a:t>		</a:t>
            </a:r>
            <a:endParaRPr lang="fr-FR" dirty="0" smtClean="0"/>
          </a:p>
        </p:txBody>
      </p:sp>
      <p:sp>
        <p:nvSpPr>
          <p:cNvPr id="5" name="AutoShape 2" descr="Résultat de recherche d'images pour &quot;html&quot;"/>
          <p:cNvSpPr>
            <a:spLocks noChangeAspect="1" noChangeArrowheads="1"/>
          </p:cNvSpPr>
          <p:nvPr/>
        </p:nvSpPr>
        <p:spPr bwMode="auto">
          <a:xfrm>
            <a:off x="581192" y="-26996"/>
            <a:ext cx="428625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79704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différents types de sélecteurs : les identifiants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434109" y="1844471"/>
            <a:ext cx="11176699" cy="55908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dirty="0" smtClean="0"/>
              <a:t>Mettre un style sur un identifiant. Un identifiant désigne de manière UNIQUE un élément HTML :</a:t>
            </a:r>
          </a:p>
          <a:p>
            <a:pPr marL="0" indent="0">
              <a:buNone/>
            </a:pP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>HTML :</a:t>
            </a:r>
          </a:p>
          <a:p>
            <a:pPr marL="0" indent="0">
              <a:buNone/>
            </a:pP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&lt;p </a:t>
            </a:r>
            <a:r>
              <a:rPr lang="en-GB" b="1" i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id=</a:t>
            </a:r>
            <a:r>
              <a:rPr lang="fr-FR" cap="small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GB" b="1" i="1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mon_paragraphe</a:t>
            </a:r>
            <a:r>
              <a:rPr lang="fr-FR" cap="small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GB" b="1" i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Ceci</a:t>
            </a:r>
            <a:r>
              <a:rPr lang="en-GB" b="1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i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est</a:t>
            </a:r>
            <a:r>
              <a:rPr lang="en-GB" b="1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un </a:t>
            </a:r>
            <a:r>
              <a:rPr lang="en-GB" b="1" i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paragraphe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&lt;/p&gt;</a:t>
            </a:r>
            <a:b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&lt;p&gt;</a:t>
            </a:r>
            <a:r>
              <a:rPr lang="en-GB" b="1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Ceci</a:t>
            </a:r>
            <a:r>
              <a:rPr lang="en-GB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est</a:t>
            </a:r>
            <a:r>
              <a:rPr lang="en-GB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 </a:t>
            </a:r>
            <a:r>
              <a:rPr lang="en-GB" b="1" i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autre</a:t>
            </a:r>
            <a:r>
              <a:rPr lang="en-GB" b="1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paragraphe</a:t>
            </a: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&lt;/p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&lt;p&gt;</a:t>
            </a:r>
            <a:r>
              <a:rPr lang="en-GB" b="1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Ceci</a:t>
            </a:r>
            <a:r>
              <a:rPr lang="en-GB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est</a:t>
            </a:r>
            <a:r>
              <a:rPr lang="en-GB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 </a:t>
            </a:r>
            <a:r>
              <a:rPr lang="en-GB" b="1" i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dernier</a:t>
            </a:r>
            <a:r>
              <a:rPr lang="en-GB" b="1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paragraphe</a:t>
            </a: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&lt;/p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GB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GB" b="1" i="1" dirty="0" smtClean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dirty="0" smtClean="0">
                <a:latin typeface="Gill Sans MT (Corps)"/>
              </a:rPr>
              <a:t>CSS :</a:t>
            </a:r>
          </a:p>
          <a:p>
            <a:pPr marL="0" indent="0">
              <a:buNone/>
            </a:pP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GB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en-GB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GB" b="1" i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blue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fr-FR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</a:p>
          <a:p>
            <a:pPr marL="0" indent="0">
              <a:buNone/>
            </a:pP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fr-FR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mon_paragraphe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fr-FR" b="1" i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red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fr-FR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dirty="0" smtClean="0">
                <a:latin typeface="Gill Sans MT (Corps)"/>
              </a:rPr>
              <a:t/>
            </a:r>
            <a:br>
              <a:rPr lang="fr-FR" dirty="0" smtClean="0">
                <a:latin typeface="Gill Sans MT (Corps)"/>
              </a:rPr>
            </a:br>
            <a:r>
              <a:rPr lang="fr-FR" dirty="0" smtClean="0">
                <a:latin typeface="Gill Sans MT (Corps)"/>
              </a:rPr>
              <a:t>		</a:t>
            </a:r>
            <a:endParaRPr lang="fr-FR" dirty="0" smtClean="0"/>
          </a:p>
        </p:txBody>
      </p:sp>
      <p:sp>
        <p:nvSpPr>
          <p:cNvPr id="5" name="AutoShape 2" descr="Résultat de recherche d'images pour &quot;html&quot;"/>
          <p:cNvSpPr>
            <a:spLocks noChangeAspect="1" noChangeArrowheads="1"/>
          </p:cNvSpPr>
          <p:nvPr/>
        </p:nvSpPr>
        <p:spPr bwMode="auto">
          <a:xfrm>
            <a:off x="581192" y="-26996"/>
            <a:ext cx="428625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195176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différents types de sélecteurs : les classes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434109" y="1844472"/>
            <a:ext cx="11176699" cy="55261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dirty="0" smtClean="0"/>
              <a:t>Mettre un style sur une classe. Une classe peut désigner plusieurs éléments HTML :</a:t>
            </a:r>
          </a:p>
          <a:p>
            <a:pPr marL="0" indent="0">
              <a:buNone/>
            </a:pP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>HTML :</a:t>
            </a:r>
          </a:p>
          <a:p>
            <a:pPr marL="0" indent="0">
              <a:buNone/>
            </a:pP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&lt;p </a:t>
            </a:r>
            <a:r>
              <a:rPr lang="en-GB" b="1" i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class=</a:t>
            </a:r>
            <a:r>
              <a:rPr lang="fr-FR" cap="small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</a:t>
            </a:r>
            <a:r>
              <a:rPr lang="en-GB" b="1" i="1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author_desc</a:t>
            </a:r>
            <a:r>
              <a:rPr lang="fr-FR" cap="small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GB" b="1" i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Ceci</a:t>
            </a:r>
            <a:r>
              <a:rPr lang="en-GB" b="1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i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est</a:t>
            </a:r>
            <a:r>
              <a:rPr lang="en-GB" b="1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un </a:t>
            </a:r>
            <a:r>
              <a:rPr lang="en-GB" b="1" i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paragraphe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&lt;/p&gt;</a:t>
            </a:r>
            <a:b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 </a:t>
            </a:r>
            <a:r>
              <a:rPr lang="en-GB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class=</a:t>
            </a:r>
            <a:r>
              <a:rPr lang="fr-FR" cap="small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</a:t>
            </a:r>
            <a:r>
              <a:rPr lang="en-GB" b="1" i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author_desc</a:t>
            </a:r>
            <a:r>
              <a:rPr lang="fr-FR" cap="small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GB" b="1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Ceci</a:t>
            </a:r>
            <a:r>
              <a:rPr lang="en-GB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est</a:t>
            </a:r>
            <a:r>
              <a:rPr lang="en-GB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 </a:t>
            </a:r>
            <a:r>
              <a:rPr lang="en-GB" b="1" i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autre</a:t>
            </a:r>
            <a:r>
              <a:rPr lang="en-GB" b="1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paragraphe</a:t>
            </a: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&lt;/p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&lt;p&gt;</a:t>
            </a:r>
            <a:r>
              <a:rPr lang="en-GB" b="1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Ceci</a:t>
            </a:r>
            <a:r>
              <a:rPr lang="en-GB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est</a:t>
            </a:r>
            <a:r>
              <a:rPr lang="en-GB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le </a:t>
            </a:r>
            <a:r>
              <a:rPr lang="en-GB" b="1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dernier</a:t>
            </a:r>
            <a:r>
              <a:rPr lang="en-GB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paragraphe</a:t>
            </a: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&lt;/p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GB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GB" b="1" i="1" dirty="0" smtClean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dirty="0" smtClean="0">
                <a:latin typeface="Gill Sans MT (Corps)"/>
              </a:rPr>
              <a:t>CSS :</a:t>
            </a:r>
          </a:p>
          <a:p>
            <a:pPr marL="0" indent="0">
              <a:buNone/>
            </a:pP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GB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en-GB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GB" b="1" i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blue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fr-FR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</a:p>
          <a:p>
            <a:pPr marL="0" indent="0">
              <a:buNone/>
            </a:pP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fr-FR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author_desc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fr-FR" b="1" i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red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fr-FR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dirty="0" smtClean="0">
                <a:latin typeface="Gill Sans MT (Corps)"/>
              </a:rPr>
              <a:t/>
            </a:r>
            <a:br>
              <a:rPr lang="fr-FR" dirty="0" smtClean="0">
                <a:latin typeface="Gill Sans MT (Corps)"/>
              </a:rPr>
            </a:br>
            <a:r>
              <a:rPr lang="fr-FR" dirty="0" smtClean="0">
                <a:latin typeface="Gill Sans MT (Corps)"/>
              </a:rPr>
              <a:t>		</a:t>
            </a:r>
            <a:endParaRPr lang="fr-FR" dirty="0" smtClean="0"/>
          </a:p>
        </p:txBody>
      </p:sp>
      <p:sp>
        <p:nvSpPr>
          <p:cNvPr id="5" name="AutoShape 2" descr="Résultat de recherche d'images pour &quot;html&quot;"/>
          <p:cNvSpPr>
            <a:spLocks noChangeAspect="1" noChangeArrowheads="1"/>
          </p:cNvSpPr>
          <p:nvPr/>
        </p:nvSpPr>
        <p:spPr bwMode="auto">
          <a:xfrm>
            <a:off x="581192" y="-26996"/>
            <a:ext cx="428625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1348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Manipulation de texte : les paragraphes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79593" y="2105887"/>
            <a:ext cx="11131215" cy="193038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fr-FR" u="sng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Solution 1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: Faire deux paragraphes différents</a:t>
            </a:r>
          </a:p>
          <a:p>
            <a:pPr marL="0" indent="0">
              <a:buNone/>
            </a:pP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&lt;p&gt;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C’est trop bien, on peut écrire du texte dans notre page html ! C’est pas trop tôt dis donc 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!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p&gt;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Je 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vais enfin pouvoir écrire des articles et les mettre sur ma page web. Au fait, ils parleront de sports et principalement de football. Vous aussi vous aimez le football 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?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&lt;/p&gt;</a:t>
            </a:r>
            <a:endParaRPr lang="fr-FR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Espace réservé du contenu 2"/>
          <p:cNvSpPr txBox="1">
            <a:spLocks/>
          </p:cNvSpPr>
          <p:nvPr/>
        </p:nvSpPr>
        <p:spPr>
          <a:xfrm>
            <a:off x="479592" y="4438070"/>
            <a:ext cx="11131215" cy="19303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fr-FR" u="sng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Solution 2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:  Ajouter un retour à la ligne 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/&gt; </a:t>
            </a:r>
          </a:p>
          <a:p>
            <a:pPr marL="0" indent="0">
              <a:buNone/>
            </a:pP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&lt;p&gt;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C’est trop bien, on peut écrire du texte dans notre page html ! C’est pas trop tôt dis donc !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/&gt;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Je vais enfin pouvoir écrire des articles et les mettre sur ma page web. Au fait, ils parleront de sports et principalement de football. Vous aussi vous aimez le football ?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&lt;/p&gt;</a:t>
            </a:r>
          </a:p>
          <a:p>
            <a:pPr marL="0" indent="0">
              <a:buFont typeface="Wingdings 2" panose="05020102010507070707" pitchFamily="18" charset="2"/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1860302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différents types de sélecteurs : la balise &lt;</a:t>
            </a:r>
            <a:r>
              <a:rPr lang="fr-FR" dirty="0" err="1" smtClean="0"/>
              <a:t>span</a:t>
            </a:r>
            <a:r>
              <a:rPr lang="fr-FR" dirty="0" smtClean="0"/>
              <a:t>&gt;&lt;/</a:t>
            </a:r>
            <a:r>
              <a:rPr lang="fr-FR" dirty="0" err="1" smtClean="0"/>
              <a:t>span</a:t>
            </a:r>
            <a:r>
              <a:rPr lang="fr-FR" dirty="0" smtClean="0"/>
              <a:t>&gt;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434109" y="237348"/>
            <a:ext cx="11176699" cy="59140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dirty="0" smtClean="0"/>
              <a:t>Imaginons le code HTML suivant : </a:t>
            </a:r>
            <a:br>
              <a:rPr lang="fr-FR" dirty="0" smtClean="0"/>
            </a:b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p&gt;</a:t>
            </a:r>
            <a:r>
              <a:rPr lang="en-GB" b="1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 bleu </a:t>
            </a:r>
            <a:r>
              <a:rPr lang="en-GB" b="1" i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est</a:t>
            </a:r>
            <a:r>
              <a:rPr lang="en-GB" b="1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ma </a:t>
            </a:r>
            <a:r>
              <a:rPr lang="en-GB" b="1" i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couleur</a:t>
            </a:r>
            <a:r>
              <a:rPr lang="en-GB" b="1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i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préférée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p&gt;</a:t>
            </a:r>
            <a:endParaRPr lang="fr-FR" dirty="0" smtClean="0"/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r>
              <a:rPr lang="fr-FR" dirty="0" smtClean="0"/>
              <a:t>Comment mettre le mot « bleu » en bleu ? </a:t>
            </a:r>
            <a:br>
              <a:rPr lang="fr-FR" dirty="0" smtClean="0"/>
            </a:br>
            <a:r>
              <a:rPr lang="fr-FR" dirty="0" smtClean="0"/>
              <a:t>=&gt; problème </a:t>
            </a:r>
            <a:endParaRPr lang="fr-FR" dirty="0"/>
          </a:p>
          <a:p>
            <a:pPr marL="0" indent="0">
              <a:buNone/>
            </a:pPr>
            <a:r>
              <a:rPr lang="fr-FR" dirty="0" smtClean="0"/>
              <a:t/>
            </a:r>
            <a:br>
              <a:rPr lang="fr-FR" dirty="0" smtClean="0"/>
            </a:br>
            <a:endParaRPr lang="fr-FR" dirty="0" smtClean="0"/>
          </a:p>
        </p:txBody>
      </p:sp>
      <p:sp>
        <p:nvSpPr>
          <p:cNvPr id="5" name="AutoShape 2" descr="Résultat de recherche d'images pour &quot;html&quot;"/>
          <p:cNvSpPr>
            <a:spLocks noChangeAspect="1" noChangeArrowheads="1"/>
          </p:cNvSpPr>
          <p:nvPr/>
        </p:nvSpPr>
        <p:spPr bwMode="auto">
          <a:xfrm>
            <a:off x="581192" y="-26996"/>
            <a:ext cx="428625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816465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différents types de sélecteurs : la balise &lt;</a:t>
            </a:r>
            <a:r>
              <a:rPr lang="fr-FR" dirty="0" err="1" smtClean="0"/>
              <a:t>span</a:t>
            </a:r>
            <a:r>
              <a:rPr lang="fr-FR" dirty="0" smtClean="0"/>
              <a:t>&gt;&lt;/</a:t>
            </a:r>
            <a:r>
              <a:rPr lang="fr-FR" dirty="0" err="1" smtClean="0"/>
              <a:t>span</a:t>
            </a:r>
            <a:r>
              <a:rPr lang="fr-FR" dirty="0" smtClean="0"/>
              <a:t>&gt;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434109" y="1151758"/>
            <a:ext cx="11176699" cy="59140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u="sng" dirty="0"/>
              <a:t>Solution</a:t>
            </a:r>
            <a:r>
              <a:rPr lang="fr-FR" dirty="0"/>
              <a:t> : la balise 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span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&gt;&lt;/</a:t>
            </a:r>
            <a:r>
              <a:rPr lang="fr-FR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span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0" indent="0">
              <a:buNone/>
            </a:pPr>
            <a:r>
              <a:rPr lang="fr-FR" dirty="0" smtClean="0"/>
              <a:t>HTML</a:t>
            </a:r>
            <a:endParaRPr lang="fr-FR" dirty="0"/>
          </a:p>
          <a:p>
            <a:pPr marL="0" indent="0">
              <a:buNone/>
            </a:pP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&lt;p </a:t>
            </a:r>
            <a:r>
              <a:rPr lang="en-GB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class=</a:t>
            </a:r>
            <a:r>
              <a:rPr lang="fr-FR" cap="small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</a:t>
            </a:r>
            <a:r>
              <a:rPr lang="en-GB" b="1" i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author_desc</a:t>
            </a:r>
            <a:r>
              <a:rPr lang="fr-FR" cap="small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GB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 </a:t>
            </a: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&lt;span </a:t>
            </a:r>
            <a:r>
              <a:rPr lang="en-GB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class=</a:t>
            </a:r>
            <a:r>
              <a:rPr lang="fr-FR" cap="small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GB" b="1" i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blue_text</a:t>
            </a:r>
            <a:r>
              <a:rPr lang="fr-FR" cap="small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</a:t>
            </a: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GB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bleu</a:t>
            </a: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&lt;/span&gt;</a:t>
            </a:r>
            <a:r>
              <a:rPr lang="en-GB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est</a:t>
            </a:r>
            <a:r>
              <a:rPr lang="en-GB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ma </a:t>
            </a:r>
            <a:r>
              <a:rPr lang="en-GB" b="1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couleur</a:t>
            </a:r>
            <a:r>
              <a:rPr lang="en-GB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préférée</a:t>
            </a: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&lt;/p&gt;</a:t>
            </a:r>
          </a:p>
          <a:p>
            <a:pPr marL="0" indent="0">
              <a:buNone/>
            </a:pPr>
            <a:r>
              <a:rPr lang="fr-FR" dirty="0">
                <a:latin typeface="Gill Sans MT (Corps)"/>
              </a:rPr>
              <a:t>CSS :</a:t>
            </a:r>
          </a:p>
          <a:p>
            <a:pPr marL="0" indent="0">
              <a:buNone/>
            </a:pP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GB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blue_text</a:t>
            </a: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en-GB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GB" b="1" i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blue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fr-FR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span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&gt;&lt;/</a:t>
            </a:r>
            <a:r>
              <a:rPr lang="fr-FR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span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dirty="0" smtClean="0">
                <a:latin typeface="Gill Sans MT (Corps)"/>
              </a:rPr>
              <a:t> n’a aucune signification particulière : existe juste pour qu’on puisse lui assigner une classe</a:t>
            </a:r>
            <a:r>
              <a:rPr lang="fr-FR" dirty="0">
                <a:latin typeface="Gill Sans MT (Corps)"/>
              </a:rPr>
              <a:t/>
            </a:r>
            <a:br>
              <a:rPr lang="fr-FR" dirty="0">
                <a:latin typeface="Gill Sans MT (Corps)"/>
              </a:rPr>
            </a:br>
            <a:r>
              <a:rPr lang="fr-FR" dirty="0">
                <a:latin typeface="Gill Sans MT (Corps)"/>
              </a:rPr>
              <a:t>		</a:t>
            </a:r>
            <a:endParaRPr lang="fr-FR" dirty="0"/>
          </a:p>
          <a:p>
            <a:pPr marL="0" indent="0">
              <a:buNone/>
            </a:pPr>
            <a:r>
              <a:rPr lang="fr-FR" dirty="0" smtClean="0"/>
              <a:t/>
            </a:r>
            <a:br>
              <a:rPr lang="fr-FR" dirty="0" smtClean="0"/>
            </a:br>
            <a:endParaRPr lang="fr-FR" dirty="0" smtClean="0"/>
          </a:p>
        </p:txBody>
      </p:sp>
      <p:sp>
        <p:nvSpPr>
          <p:cNvPr id="5" name="AutoShape 2" descr="Résultat de recherche d'images pour &quot;html&quot;"/>
          <p:cNvSpPr>
            <a:spLocks noChangeAspect="1" noChangeArrowheads="1"/>
          </p:cNvSpPr>
          <p:nvPr/>
        </p:nvSpPr>
        <p:spPr bwMode="auto">
          <a:xfrm>
            <a:off x="581192" y="-26996"/>
            <a:ext cx="428625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785908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différents types de sélecteurs : les sélecteurs avancés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434109" y="274308"/>
            <a:ext cx="11176699" cy="59140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>
                <a:latin typeface="+mj-lt"/>
              </a:rPr>
              <a:t>Le sélecteur universel : sélectionne tous les éléments HTML</a:t>
            </a:r>
            <a:endParaRPr lang="fr-FR" dirty="0">
              <a:latin typeface="+mj-lt"/>
            </a:endParaRPr>
          </a:p>
          <a:p>
            <a:pPr marL="0" indent="0">
              <a:buNone/>
            </a:pPr>
            <a:r>
              <a:rPr lang="fr-FR" u="sng" dirty="0" smtClean="0">
                <a:latin typeface="+mj-lt"/>
              </a:rPr>
              <a:t>Exemple</a:t>
            </a:r>
            <a:r>
              <a:rPr lang="fr-FR" dirty="0" smtClean="0">
                <a:latin typeface="+mj-lt"/>
              </a:rPr>
              <a:t> :</a:t>
            </a:r>
            <a:endParaRPr lang="fr-FR" dirty="0">
              <a:latin typeface="+mj-lt"/>
            </a:endParaRPr>
          </a:p>
          <a:p>
            <a:pPr marL="0" indent="0">
              <a:buNone/>
            </a:pP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background-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fr-FR" b="1" i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grey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fr-FR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>=&gt; Tous les éléments ont un fond gris par défaut</a:t>
            </a:r>
          </a:p>
        </p:txBody>
      </p:sp>
      <p:sp>
        <p:nvSpPr>
          <p:cNvPr id="5" name="AutoShape 2" descr="Résultat de recherche d'images pour &quot;html&quot;"/>
          <p:cNvSpPr>
            <a:spLocks noChangeAspect="1" noChangeArrowheads="1"/>
          </p:cNvSpPr>
          <p:nvPr/>
        </p:nvSpPr>
        <p:spPr bwMode="auto">
          <a:xfrm>
            <a:off x="581192" y="-26996"/>
            <a:ext cx="428625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446460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différents types de sélecteurs : les sélecteurs avancés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434109" y="1364196"/>
            <a:ext cx="11176699" cy="59140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>
                <a:latin typeface="+mj-lt"/>
              </a:rPr>
              <a:t>Le sélecteur multiple : sélectionne plusieurs balises en même temps avec une virgule</a:t>
            </a:r>
            <a:endParaRPr lang="fr-FR" dirty="0">
              <a:latin typeface="+mj-lt"/>
            </a:endParaRPr>
          </a:p>
          <a:p>
            <a:pPr marL="0" indent="0">
              <a:buNone/>
            </a:pPr>
            <a:r>
              <a:rPr lang="fr-FR" u="sng" dirty="0" smtClean="0">
                <a:latin typeface="+mj-lt"/>
              </a:rPr>
              <a:t>Exemple</a:t>
            </a:r>
            <a:r>
              <a:rPr lang="fr-FR" dirty="0" smtClean="0">
                <a:latin typeface="+mj-lt"/>
              </a:rPr>
              <a:t> :</a:t>
            </a:r>
            <a:endParaRPr lang="fr-FR" dirty="0">
              <a:latin typeface="+mj-lt"/>
            </a:endParaRPr>
          </a:p>
          <a:p>
            <a:pPr marL="0" indent="0">
              <a:buNone/>
            </a:pP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h1</a:t>
            </a:r>
            <a:r>
              <a:rPr lang="en-GB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en-GB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GB" b="1" i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green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h2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fr-FR" b="1" i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green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 </a:t>
            </a:r>
            <a:endParaRPr lang="fr-FR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>=&gt; Possibilité de factoriser le code avec le sélecteur multiple</a:t>
            </a:r>
            <a:br>
              <a:rPr lang="fr-FR" dirty="0" smtClean="0"/>
            </a:br>
            <a:r>
              <a:rPr lang="fr-FR" dirty="0" smtClean="0"/>
              <a:t/>
            </a:r>
            <a:br>
              <a:rPr lang="fr-FR" dirty="0" smtClean="0"/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h1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h2 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fr-FR" b="1" i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green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fr-FR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dirty="0" smtClean="0"/>
          </a:p>
        </p:txBody>
      </p:sp>
      <p:sp>
        <p:nvSpPr>
          <p:cNvPr id="5" name="AutoShape 2" descr="Résultat de recherche d'images pour &quot;html&quot;"/>
          <p:cNvSpPr>
            <a:spLocks noChangeAspect="1" noChangeArrowheads="1"/>
          </p:cNvSpPr>
          <p:nvPr/>
        </p:nvSpPr>
        <p:spPr bwMode="auto">
          <a:xfrm>
            <a:off x="581192" y="-26996"/>
            <a:ext cx="428625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17079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différents types de sélecteurs : les sélecteurs avancés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434109" y="274309"/>
            <a:ext cx="11176699" cy="59140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>
                <a:latin typeface="+mj-lt"/>
              </a:rPr>
              <a:t>Le sélecteur d’une balise qui en suit une autre : sélectionne une balise qui en suit d’autre avec le +</a:t>
            </a:r>
            <a:br>
              <a:rPr lang="fr-FR" dirty="0" smtClean="0">
                <a:latin typeface="+mj-lt"/>
              </a:rPr>
            </a:br>
            <a:r>
              <a:rPr lang="fr-FR" dirty="0" smtClean="0">
                <a:latin typeface="+mj-lt"/>
              </a:rPr>
              <a:t/>
            </a:r>
            <a:br>
              <a:rPr lang="fr-FR" dirty="0" smtClean="0">
                <a:latin typeface="+mj-lt"/>
              </a:rPr>
            </a:br>
            <a:r>
              <a:rPr lang="fr-FR" u="sng" dirty="0" smtClean="0">
                <a:latin typeface="+mj-lt"/>
              </a:rPr>
              <a:t>Exemple</a:t>
            </a:r>
            <a:r>
              <a:rPr lang="fr-FR" dirty="0" smtClean="0">
                <a:latin typeface="+mj-lt"/>
              </a:rPr>
              <a:t> :</a:t>
            </a:r>
            <a:endParaRPr lang="fr-FR" dirty="0">
              <a:latin typeface="+mj-lt"/>
            </a:endParaRPr>
          </a:p>
          <a:p>
            <a:pPr marL="0" indent="0">
              <a:buNone/>
            </a:pP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h1 + p 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en-GB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GB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purple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fr-FR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>=&gt; Tout paragraphe qui suit un titre est mis en violet</a:t>
            </a:r>
          </a:p>
        </p:txBody>
      </p:sp>
      <p:sp>
        <p:nvSpPr>
          <p:cNvPr id="5" name="AutoShape 2" descr="Résultat de recherche d'images pour &quot;html&quot;"/>
          <p:cNvSpPr>
            <a:spLocks noChangeAspect="1" noChangeArrowheads="1"/>
          </p:cNvSpPr>
          <p:nvPr/>
        </p:nvSpPr>
        <p:spPr bwMode="auto">
          <a:xfrm>
            <a:off x="581192" y="-26996"/>
            <a:ext cx="428625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2733826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différents types de sélecteurs : les sélecteurs avancés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434109" y="274309"/>
            <a:ext cx="11176699" cy="59140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>
                <a:latin typeface="+mj-lt"/>
              </a:rPr>
              <a:t>Le sélecteur d’une balise contenue dans une autre : </a:t>
            </a:r>
            <a:endParaRPr lang="fr-FR" dirty="0">
              <a:latin typeface="+mj-lt"/>
            </a:endParaRPr>
          </a:p>
          <a:p>
            <a:pPr marL="0" indent="0">
              <a:buNone/>
            </a:pPr>
            <a:r>
              <a:rPr lang="fr-FR" u="sng" dirty="0" smtClean="0">
                <a:latin typeface="+mj-lt"/>
              </a:rPr>
              <a:t>Exemple</a:t>
            </a:r>
            <a:r>
              <a:rPr lang="fr-FR" dirty="0" smtClean="0">
                <a:latin typeface="+mj-lt"/>
              </a:rPr>
              <a:t> :</a:t>
            </a:r>
            <a:endParaRPr lang="fr-FR" dirty="0">
              <a:latin typeface="+mj-lt"/>
            </a:endParaRPr>
          </a:p>
          <a:p>
            <a:pPr marL="0" indent="0">
              <a:buNone/>
            </a:pP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.citation p 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font-style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fr-FR" b="1" i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italic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fr-FR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>=&gt; Tout paragraphe dans un élément ayant la classe citation est mis en italique</a:t>
            </a:r>
          </a:p>
        </p:txBody>
      </p:sp>
      <p:sp>
        <p:nvSpPr>
          <p:cNvPr id="5" name="AutoShape 2" descr="Résultat de recherche d'images pour &quot;html&quot;"/>
          <p:cNvSpPr>
            <a:spLocks noChangeAspect="1" noChangeArrowheads="1"/>
          </p:cNvSpPr>
          <p:nvPr/>
        </p:nvSpPr>
        <p:spPr bwMode="auto">
          <a:xfrm>
            <a:off x="581192" y="-26996"/>
            <a:ext cx="428625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980676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différents types de sélecteurs : les commentaires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434109" y="-205979"/>
            <a:ext cx="11176699" cy="59140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>
                <a:latin typeface="+mj-lt"/>
              </a:rPr>
              <a:t>Sert à documenter son code :</a:t>
            </a:r>
          </a:p>
          <a:p>
            <a:pPr marL="0" indent="0">
              <a:buNone/>
            </a:pP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/* 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Ceci est un commentaire 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*/</a:t>
            </a:r>
          </a:p>
          <a:p>
            <a:pPr marL="0" indent="0">
              <a:buNone/>
            </a:pPr>
            <a:endParaRPr lang="fr-FR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dirty="0" smtClean="0">
                <a:latin typeface="+mj-lt"/>
                <a:cs typeface="Courier New" panose="02070309020205020404" pitchFamily="49" charset="0"/>
              </a:rPr>
              <a:t>Pour plus de renseignements =&gt; cours sur les commentaires en HTML</a:t>
            </a:r>
            <a:endParaRPr lang="fr-FR" dirty="0">
              <a:latin typeface="+mj-lt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585465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La couleur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434109" y="218892"/>
            <a:ext cx="11176699" cy="59140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>
                <a:latin typeface="+mj-lt"/>
              </a:rPr>
              <a:t>Notion complexe</a:t>
            </a:r>
          </a:p>
          <a:p>
            <a:r>
              <a:rPr lang="fr-FR" dirty="0" smtClean="0">
                <a:latin typeface="+mj-lt"/>
                <a:cs typeface="Courier New" panose="02070309020205020404" pitchFamily="49" charset="0"/>
              </a:rPr>
              <a:t>Il existe une infinité de couleur</a:t>
            </a:r>
          </a:p>
          <a:p>
            <a:r>
              <a:rPr lang="fr-FR" dirty="0" smtClean="0">
                <a:latin typeface="+mj-lt"/>
                <a:cs typeface="Courier New" panose="02070309020205020404" pitchFamily="49" charset="0"/>
              </a:rPr>
              <a:t>Donner aux développeurs la palette de couleur la plus large possible</a:t>
            </a:r>
          </a:p>
          <a:p>
            <a:endParaRPr lang="fr-FR" dirty="0">
              <a:latin typeface="+mj-lt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dirty="0" smtClean="0">
                <a:cs typeface="Courier New" panose="02070309020205020404" pitchFamily="49" charset="0"/>
              </a:rPr>
              <a:t>=&gt; Plusieurs </a:t>
            </a:r>
            <a:r>
              <a:rPr lang="fr-FR" dirty="0">
                <a:cs typeface="Courier New" panose="02070309020205020404" pitchFamily="49" charset="0"/>
              </a:rPr>
              <a:t>manières différentes de désigner la couleur</a:t>
            </a:r>
          </a:p>
          <a:p>
            <a:endParaRPr lang="fr-FR" dirty="0">
              <a:latin typeface="+mj-lt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4342164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La couleur : désigner par le nom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434109" y="911620"/>
            <a:ext cx="11176699" cy="59140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>
                <a:latin typeface="+mj-lt"/>
                <a:cs typeface="Courier New" panose="02070309020205020404" pitchFamily="49" charset="0"/>
              </a:rPr>
              <a:t>Certaines couleurs sont nommées</a:t>
            </a:r>
          </a:p>
          <a:p>
            <a:r>
              <a:rPr lang="fr-FR" dirty="0" smtClean="0">
                <a:latin typeface="+mj-lt"/>
                <a:cs typeface="Courier New" panose="02070309020205020404" pitchFamily="49" charset="0"/>
              </a:rPr>
              <a:t>Il y en a des dizaines implémentées dans le langage CSS</a:t>
            </a:r>
          </a:p>
          <a:p>
            <a:r>
              <a:rPr lang="fr-FR" dirty="0" smtClean="0">
                <a:latin typeface="+mj-lt"/>
                <a:cs typeface="Courier New" panose="02070309020205020404" pitchFamily="49" charset="0"/>
              </a:rPr>
              <a:t>Quelques couleurs possibles :  </a:t>
            </a:r>
            <a:r>
              <a:rPr lang="fr-FR" dirty="0" smtClean="0"/>
              <a:t>white, </a:t>
            </a:r>
            <a:r>
              <a:rPr lang="fr-FR" dirty="0" err="1" smtClean="0"/>
              <a:t>blue</a:t>
            </a:r>
            <a:r>
              <a:rPr lang="fr-FR" dirty="0" smtClean="0"/>
              <a:t>, green, </a:t>
            </a:r>
            <a:r>
              <a:rPr lang="fr-FR" dirty="0" err="1" smtClean="0"/>
              <a:t>maroon</a:t>
            </a:r>
            <a:r>
              <a:rPr lang="fr-FR" dirty="0" smtClean="0"/>
              <a:t>, beige, </a:t>
            </a:r>
            <a:r>
              <a:rPr lang="fr-FR" dirty="0" err="1" smtClean="0"/>
              <a:t>yellow</a:t>
            </a:r>
            <a:r>
              <a:rPr lang="fr-FR" dirty="0" smtClean="0"/>
              <a:t>, orange, </a:t>
            </a:r>
            <a:r>
              <a:rPr lang="fr-FR" dirty="0" err="1"/>
              <a:t>r</a:t>
            </a:r>
            <a:r>
              <a:rPr lang="fr-FR" dirty="0" err="1" smtClean="0"/>
              <a:t>ed</a:t>
            </a:r>
            <a:r>
              <a:rPr lang="fr-FR" dirty="0" smtClean="0"/>
              <a:t>, </a:t>
            </a:r>
            <a:r>
              <a:rPr lang="fr-FR" dirty="0" err="1" smtClean="0"/>
              <a:t>purple</a:t>
            </a:r>
            <a:r>
              <a:rPr lang="fr-FR" dirty="0" smtClean="0"/>
              <a:t>, </a:t>
            </a:r>
            <a:r>
              <a:rPr lang="fr-FR" dirty="0" err="1" smtClean="0"/>
              <a:t>fushia</a:t>
            </a:r>
            <a:r>
              <a:rPr lang="fr-FR" dirty="0" smtClean="0"/>
              <a:t>, </a:t>
            </a:r>
            <a:r>
              <a:rPr lang="fr-FR" dirty="0" err="1"/>
              <a:t>s</a:t>
            </a:r>
            <a:r>
              <a:rPr lang="fr-FR" dirty="0" err="1" smtClean="0"/>
              <a:t>ilver</a:t>
            </a:r>
            <a:r>
              <a:rPr lang="fr-FR" dirty="0" smtClean="0"/>
              <a:t>, black</a:t>
            </a:r>
          </a:p>
          <a:p>
            <a:pPr marL="0" indent="0">
              <a:lnSpc>
                <a:spcPct val="150000"/>
              </a:lnSpc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fr-FR" u="sng" dirty="0">
                <a:solidFill>
                  <a:schemeClr val="tx1">
                    <a:lumMod val="75000"/>
                    <a:lumOff val="25000"/>
                  </a:schemeClr>
                </a:solidFill>
                <a:ea typeface="Times New Roman" panose="02020603050405020304" pitchFamily="18" charset="0"/>
              </a:rPr>
              <a:t>Exemple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Times New Roman" panose="02020603050405020304" pitchFamily="18" charset="0"/>
              </a:rPr>
              <a:t> :</a:t>
            </a:r>
          </a:p>
          <a:p>
            <a:pPr marL="0" indent="0">
              <a:lnSpc>
                <a:spcPct val="150000"/>
              </a:lnSpc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p</a:t>
            </a:r>
            <a:r>
              <a:rPr lang="fr-FR" b="1" i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{</a:t>
            </a:r>
            <a:b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</a:br>
            <a: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	</a:t>
            </a:r>
            <a:r>
              <a:rPr lang="fr-FR" b="1" i="1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color</a:t>
            </a:r>
            <a:r>
              <a:rPr lang="fr-FR" b="1" i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: </a:t>
            </a:r>
            <a:r>
              <a:rPr lang="fr-FR" b="1" i="1" dirty="0" err="1" smtClean="0">
                <a:solidFill>
                  <a:srgbClr val="0070C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blue</a:t>
            </a:r>
            <a: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;</a:t>
            </a:r>
            <a:b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</a:br>
            <a: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}</a:t>
            </a:r>
            <a:endParaRPr lang="fr-FR" b="1" i="1" dirty="0">
              <a:solidFill>
                <a:srgbClr val="000000"/>
              </a:solidFill>
              <a:latin typeface="Courier New" panose="02070309020205020404" pitchFamily="49" charset="0"/>
              <a:ea typeface="Times New Roman" panose="02020603050405020304" pitchFamily="18" charset="0"/>
            </a:endParaRPr>
          </a:p>
          <a:p>
            <a:pPr marL="0" lvl="0" indent="0">
              <a:buNone/>
            </a:pPr>
            <a:r>
              <a:rPr lang="fr-FR" dirty="0"/>
              <a:t/>
            </a:r>
            <a:br>
              <a:rPr lang="fr-FR" dirty="0"/>
            </a:br>
            <a:r>
              <a:rPr lang="fr-FR" dirty="0" smtClean="0"/>
              <a:t>=&gt; limité à quelques dizaines de couleurs possibles</a:t>
            </a:r>
            <a:endParaRPr lang="fr-FR" dirty="0"/>
          </a:p>
          <a:p>
            <a:pPr marL="0" indent="0">
              <a:buNone/>
            </a:pPr>
            <a:endParaRPr lang="fr-FR" dirty="0">
              <a:latin typeface="+mj-lt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4507697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La couleur : la notation hexadécimale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434109" y="1681640"/>
            <a:ext cx="11176699" cy="59140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>
                <a:latin typeface="+mj-lt"/>
                <a:cs typeface="Courier New" panose="02070309020205020404" pitchFamily="49" charset="0"/>
              </a:rPr>
              <a:t>Notation en base 16 : chiffre de 0 à 9 puis lettre de A à F (A=10, …, F=15)</a:t>
            </a:r>
          </a:p>
          <a:p>
            <a:r>
              <a:rPr lang="fr-FR" dirty="0" smtClean="0">
                <a:latin typeface="+mj-lt"/>
                <a:cs typeface="Courier New" panose="02070309020205020404" pitchFamily="49" charset="0"/>
              </a:rPr>
              <a:t>Commence par le caractère #</a:t>
            </a:r>
          </a:p>
          <a:p>
            <a:r>
              <a:rPr lang="fr-FR" dirty="0" smtClean="0">
                <a:latin typeface="+mj-lt"/>
                <a:cs typeface="Courier New" panose="02070309020205020404" pitchFamily="49" charset="0"/>
              </a:rPr>
              <a:t>Suivi par six caractères hexadécimaux qui fonctionnent par paire :</a:t>
            </a:r>
          </a:p>
          <a:p>
            <a:pPr lvl="1"/>
            <a:r>
              <a:rPr lang="fr-FR" dirty="0" smtClean="0">
                <a:latin typeface="+mj-lt"/>
                <a:cs typeface="Courier New" panose="02070309020205020404" pitchFamily="49" charset="0"/>
              </a:rPr>
              <a:t>Les deux premiers : quantité de rouge</a:t>
            </a:r>
          </a:p>
          <a:p>
            <a:pPr lvl="1"/>
            <a:r>
              <a:rPr lang="fr-FR" dirty="0" smtClean="0">
                <a:latin typeface="+mj-lt"/>
                <a:cs typeface="Courier New" panose="02070309020205020404" pitchFamily="49" charset="0"/>
              </a:rPr>
              <a:t>Les deux seconds : quantité de vert</a:t>
            </a:r>
          </a:p>
          <a:p>
            <a:pPr lvl="1"/>
            <a:r>
              <a:rPr lang="fr-FR" dirty="0" smtClean="0">
                <a:latin typeface="+mj-lt"/>
                <a:cs typeface="Courier New" panose="02070309020205020404" pitchFamily="49" charset="0"/>
              </a:rPr>
              <a:t>Les deux derniers : quantité de bleu</a:t>
            </a:r>
          </a:p>
          <a:p>
            <a:r>
              <a:rPr lang="fr-FR" dirty="0" smtClean="0">
                <a:latin typeface="+mj-lt"/>
                <a:cs typeface="Courier New" panose="02070309020205020404" pitchFamily="49" charset="0"/>
              </a:rPr>
              <a:t>#000000 = noir (absence de couleur) et #FFFFFF = blanc (présence de toutes les couleurs)</a:t>
            </a:r>
          </a:p>
          <a:p>
            <a:r>
              <a:rPr lang="fr-FR" dirty="0" smtClean="0">
                <a:latin typeface="+mj-lt"/>
                <a:cs typeface="Courier New" panose="02070309020205020404" pitchFamily="49" charset="0"/>
              </a:rPr>
              <a:t>Trouver le code hexadécimal sur internet. </a:t>
            </a:r>
            <a:r>
              <a:rPr lang="fr-FR" dirty="0">
                <a:latin typeface="+mj-lt"/>
                <a:cs typeface="Courier New" panose="02070309020205020404" pitchFamily="49" charset="0"/>
              </a:rPr>
              <a:t>Par exemple sur </a:t>
            </a:r>
            <a:r>
              <a:rPr lang="fr-FR" u="sng" dirty="0">
                <a:solidFill>
                  <a:srgbClr val="0070C0"/>
                </a:solidFill>
                <a:hlinkClick r:id="rId2"/>
              </a:rPr>
              <a:t>https://htmlcolorcodes.com/fr</a:t>
            </a:r>
            <a:r>
              <a:rPr lang="fr-FR" u="sng" dirty="0" smtClean="0">
                <a:solidFill>
                  <a:srgbClr val="0070C0"/>
                </a:solidFill>
                <a:hlinkClick r:id="rId2"/>
              </a:rPr>
              <a:t>/</a:t>
            </a:r>
            <a:endParaRPr lang="fr-FR" u="sng" dirty="0" smtClean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fr-FR" u="sng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Times New Roman" panose="02020603050405020304" pitchFamily="18" charset="0"/>
              </a:rPr>
              <a:t>Exemple</a:t>
            </a:r>
            <a:r>
              <a:rPr lang="fr-FR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Times New Roman" panose="02020603050405020304" pitchFamily="18" charset="0"/>
              </a:rPr>
              <a:t> 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Times New Roman" panose="02020603050405020304" pitchFamily="18" charset="0"/>
              </a:rPr>
              <a:t>:</a:t>
            </a:r>
          </a:p>
          <a:p>
            <a:pPr marL="0" indent="0">
              <a:lnSpc>
                <a:spcPct val="150000"/>
              </a:lnSpc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p</a:t>
            </a:r>
            <a:r>
              <a:rPr lang="fr-FR" b="1" i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{</a:t>
            </a:r>
            <a:b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</a:br>
            <a: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	</a:t>
            </a:r>
            <a:r>
              <a:rPr lang="fr-FR" b="1" i="1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color</a:t>
            </a:r>
            <a:r>
              <a:rPr lang="fr-FR" b="1" i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: </a:t>
            </a:r>
            <a:r>
              <a:rPr lang="fr-FR" b="1" i="1" dirty="0" smtClean="0">
                <a:solidFill>
                  <a:srgbClr val="0070C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#58FB26</a:t>
            </a:r>
            <a: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;						</a:t>
            </a:r>
            <a:r>
              <a:rPr lang="fr-FR" dirty="0" smtClean="0"/>
              <a:t>=&gt; </a:t>
            </a:r>
            <a:r>
              <a:rPr lang="fr-FR" dirty="0"/>
              <a:t>16 777 216 codes couleurs possibles</a:t>
            </a:r>
            <a:endParaRPr lang="fr-FR" dirty="0">
              <a:cs typeface="Courier New" panose="02070309020205020404" pitchFamily="49" charset="0"/>
            </a:endParaRPr>
          </a:p>
          <a:p>
            <a:pPr marL="0" indent="0">
              <a:lnSpc>
                <a:spcPct val="150000"/>
              </a:lnSpc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/>
            </a:r>
            <a:b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</a:br>
            <a: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}</a:t>
            </a:r>
            <a:endParaRPr lang="fr-FR" b="1" i="1" dirty="0">
              <a:solidFill>
                <a:srgbClr val="000000"/>
              </a:solidFill>
              <a:latin typeface="Courier New" panose="02070309020205020404" pitchFamily="49" charset="0"/>
              <a:ea typeface="Times New Roman" panose="02020603050405020304" pitchFamily="18" charset="0"/>
            </a:endParaRPr>
          </a:p>
          <a:p>
            <a:pPr marL="0" lvl="0" indent="0">
              <a:buNone/>
            </a:pPr>
            <a:r>
              <a:rPr lang="fr-FR" dirty="0"/>
              <a:t/>
            </a:r>
            <a:br>
              <a:rPr lang="fr-FR" dirty="0"/>
            </a:br>
            <a:endParaRPr lang="fr-FR" dirty="0">
              <a:latin typeface="+mj-lt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69783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Manipulation de texte : les paragraphes</a:t>
            </a:r>
            <a:endParaRPr lang="fr-FR" dirty="0"/>
          </a:p>
        </p:txBody>
      </p:sp>
      <p:pic>
        <p:nvPicPr>
          <p:cNvPr id="6" name="Espace réservé du contenu 5"/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025" y="2963307"/>
            <a:ext cx="11029950" cy="21140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81928991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La couleur : la notation RGB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434109" y="654944"/>
            <a:ext cx="11176699" cy="59140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>
                <a:latin typeface="+mj-lt"/>
                <a:cs typeface="Courier New" panose="02070309020205020404" pitchFamily="49" charset="0"/>
              </a:rPr>
              <a:t>Indique la quantité de rouge, vert et bleu en base 10</a:t>
            </a:r>
          </a:p>
          <a:p>
            <a:r>
              <a:rPr lang="fr-FR" dirty="0" smtClean="0">
                <a:latin typeface="+mj-lt"/>
                <a:cs typeface="Courier New" panose="02070309020205020404" pitchFamily="49" charset="0"/>
              </a:rPr>
              <a:t>Utiliser des sites internet pour avoir la valeur en RGB : </a:t>
            </a:r>
            <a:r>
              <a:rPr lang="fr-FR" u="sng" dirty="0">
                <a:hlinkClick r:id="rId2"/>
              </a:rPr>
              <a:t>https://htmlcolorcodes.com/fr/</a:t>
            </a:r>
            <a:endParaRPr lang="fr-FR" dirty="0" smtClean="0">
              <a:latin typeface="+mj-lt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u="sng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Times New Roman" panose="02020603050405020304" pitchFamily="18" charset="0"/>
              </a:rPr>
              <a:t>Exemple</a:t>
            </a:r>
            <a:r>
              <a:rPr lang="fr-FR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Times New Roman" panose="02020603050405020304" pitchFamily="18" charset="0"/>
              </a:rPr>
              <a:t> 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Times New Roman" panose="02020603050405020304" pitchFamily="18" charset="0"/>
              </a:rPr>
              <a:t>:</a:t>
            </a:r>
          </a:p>
          <a:p>
            <a:pPr marL="0" indent="0">
              <a:lnSpc>
                <a:spcPct val="150000"/>
              </a:lnSpc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p</a:t>
            </a:r>
            <a:r>
              <a:rPr lang="fr-FR" b="1" i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{</a:t>
            </a:r>
            <a:b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</a:br>
            <a: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	</a:t>
            </a:r>
            <a:r>
              <a:rPr lang="fr-FR" b="1" i="1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color</a:t>
            </a:r>
            <a:r>
              <a:rPr lang="fr-FR" b="1" i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: </a:t>
            </a:r>
            <a:r>
              <a:rPr lang="fr-FR" b="1" i="1" dirty="0" err="1" smtClean="0">
                <a:solidFill>
                  <a:srgbClr val="0070C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rgb</a:t>
            </a:r>
            <a:r>
              <a:rPr lang="fr-FR" b="1" i="1" dirty="0" smtClean="0">
                <a:solidFill>
                  <a:srgbClr val="0070C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(88, 251, 36)</a:t>
            </a:r>
            <a: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;						</a:t>
            </a:r>
            <a:endParaRPr lang="fr-FR" dirty="0">
              <a:cs typeface="Courier New" panose="02070309020205020404" pitchFamily="49" charset="0"/>
            </a:endParaRPr>
          </a:p>
          <a:p>
            <a:pPr marL="0" indent="0">
              <a:lnSpc>
                <a:spcPct val="150000"/>
              </a:lnSpc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}</a:t>
            </a:r>
            <a:endParaRPr lang="fr-FR" b="1" i="1" dirty="0">
              <a:solidFill>
                <a:srgbClr val="000000"/>
              </a:solidFill>
              <a:latin typeface="Courier New" panose="02070309020205020404" pitchFamily="49" charset="0"/>
              <a:ea typeface="Times New Roman" panose="02020603050405020304" pitchFamily="18" charset="0"/>
            </a:endParaRPr>
          </a:p>
          <a:p>
            <a:pPr marL="0" lvl="0" indent="0">
              <a:buNone/>
            </a:pPr>
            <a:r>
              <a:rPr lang="fr-FR" dirty="0"/>
              <a:t/>
            </a:r>
            <a:br>
              <a:rPr lang="fr-FR" dirty="0"/>
            </a:br>
            <a:endParaRPr lang="fr-FR" dirty="0">
              <a:latin typeface="+mj-lt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0474859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 fond de page : la couleur de fond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434109" y="654944"/>
            <a:ext cx="11176699" cy="59140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>
                <a:latin typeface="+mj-lt"/>
                <a:cs typeface="Courier New" panose="02070309020205020404" pitchFamily="49" charset="0"/>
              </a:rPr>
              <a:t>Propriété 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background-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endParaRPr lang="fr-FR" b="1" i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dirty="0" smtClean="0">
                <a:latin typeface="+mj-lt"/>
                <a:cs typeface="Courier New" panose="02070309020205020404" pitchFamily="49" charset="0"/>
              </a:rPr>
              <a:t>C’est une couleur donc on peut utiliser le nom de la couleur, la notation hexadécimale ou encore la notation </a:t>
            </a:r>
            <a:r>
              <a:rPr lang="fr-FR" dirty="0" err="1" smtClean="0">
                <a:latin typeface="+mj-lt"/>
                <a:cs typeface="Courier New" panose="02070309020205020404" pitchFamily="49" charset="0"/>
              </a:rPr>
              <a:t>rgb</a:t>
            </a:r>
            <a:endParaRPr lang="fr-FR" dirty="0" smtClean="0">
              <a:latin typeface="+mj-lt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u="sng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Times New Roman" panose="02020603050405020304" pitchFamily="18" charset="0"/>
              </a:rPr>
              <a:t>Exemple</a:t>
            </a:r>
            <a:r>
              <a:rPr lang="fr-FR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Times New Roman" panose="02020603050405020304" pitchFamily="18" charset="0"/>
              </a:rPr>
              <a:t> 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Times New Roman" panose="02020603050405020304" pitchFamily="18" charset="0"/>
              </a:rPr>
              <a:t>:</a:t>
            </a:r>
          </a:p>
          <a:p>
            <a:pPr marL="0" indent="0">
              <a:lnSpc>
                <a:spcPct val="150000"/>
              </a:lnSpc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body</a:t>
            </a:r>
            <a: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{</a:t>
            </a:r>
            <a:b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</a:br>
            <a: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	background-</a:t>
            </a:r>
            <a:r>
              <a:rPr lang="fr-FR" b="1" i="1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color</a:t>
            </a:r>
            <a:r>
              <a:rPr lang="fr-FR" b="1" i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: </a:t>
            </a:r>
            <a:r>
              <a:rPr lang="fr-FR" b="1" i="1" dirty="0" err="1" smtClean="0">
                <a:solidFill>
                  <a:srgbClr val="0070C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DarkOrange</a:t>
            </a:r>
            <a: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;						</a:t>
            </a:r>
            <a:endParaRPr lang="fr-FR" dirty="0">
              <a:cs typeface="Courier New" panose="02070309020205020404" pitchFamily="49" charset="0"/>
            </a:endParaRPr>
          </a:p>
          <a:p>
            <a:pPr marL="0" indent="0">
              <a:lnSpc>
                <a:spcPct val="150000"/>
              </a:lnSpc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}</a:t>
            </a:r>
            <a:endParaRPr lang="fr-FR" b="1" i="1" dirty="0">
              <a:solidFill>
                <a:srgbClr val="000000"/>
              </a:solidFill>
              <a:latin typeface="Courier New" panose="02070309020205020404" pitchFamily="49" charset="0"/>
              <a:ea typeface="Times New Roman" panose="02020603050405020304" pitchFamily="18" charset="0"/>
            </a:endParaRPr>
          </a:p>
          <a:p>
            <a:pPr marL="0" lvl="0" indent="0">
              <a:buNone/>
            </a:pPr>
            <a:r>
              <a:rPr lang="fr-FR" dirty="0"/>
              <a:t/>
            </a:r>
            <a:br>
              <a:rPr lang="fr-FR" dirty="0"/>
            </a:br>
            <a:endParaRPr lang="fr-FR" dirty="0">
              <a:latin typeface="+mj-lt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1237689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 fond de page : l’image de fond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434109" y="446398"/>
            <a:ext cx="11176699" cy="59140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>
                <a:latin typeface="+mj-lt"/>
                <a:cs typeface="Courier New" panose="02070309020205020404" pitchFamily="49" charset="0"/>
              </a:rPr>
              <a:t>Propriété 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background-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img</a:t>
            </a:r>
            <a:endParaRPr lang="fr-FR" b="1" i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u="sng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Times New Roman" panose="02020603050405020304" pitchFamily="18" charset="0"/>
              </a:rPr>
              <a:t>Exemple</a:t>
            </a:r>
            <a:r>
              <a:rPr lang="fr-FR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Times New Roman" panose="02020603050405020304" pitchFamily="18" charset="0"/>
              </a:rPr>
              <a:t> 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Times New Roman" panose="02020603050405020304" pitchFamily="18" charset="0"/>
              </a:rPr>
              <a:t>:</a:t>
            </a:r>
          </a:p>
          <a:p>
            <a:pPr marL="0" indent="0">
              <a:lnSpc>
                <a:spcPct val="150000"/>
              </a:lnSpc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body</a:t>
            </a:r>
            <a: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{</a:t>
            </a:r>
            <a:b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</a:br>
            <a: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	background-</a:t>
            </a:r>
            <a:r>
              <a:rPr lang="fr-FR" b="1" i="1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img</a:t>
            </a:r>
            <a: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: </a:t>
            </a:r>
            <a:r>
              <a:rPr lang="fr-FR" b="1" i="1" dirty="0" smtClean="0">
                <a:solidFill>
                  <a:srgbClr val="0070C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url(</a:t>
            </a:r>
            <a:r>
              <a:rPr lang="en-GB" cap="small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fr-FR" b="1" i="1" dirty="0" err="1" smtClean="0">
                <a:solidFill>
                  <a:srgbClr val="0070C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img</a:t>
            </a:r>
            <a:r>
              <a:rPr lang="fr-FR" b="1" i="1" dirty="0" smtClean="0">
                <a:solidFill>
                  <a:srgbClr val="0070C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/background.png</a:t>
            </a:r>
            <a:r>
              <a:rPr lang="en-GB" cap="small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fr-FR" b="1" i="1" dirty="0" smtClean="0">
                <a:solidFill>
                  <a:srgbClr val="0070C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	</a:t>
            </a:r>
            <a: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					</a:t>
            </a:r>
            <a:endParaRPr lang="fr-FR" dirty="0">
              <a:cs typeface="Courier New" panose="02070309020205020404" pitchFamily="49" charset="0"/>
            </a:endParaRPr>
          </a:p>
          <a:p>
            <a:pPr marL="0" indent="0">
              <a:lnSpc>
                <a:spcPct val="150000"/>
              </a:lnSpc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}</a:t>
            </a:r>
            <a:endParaRPr lang="fr-FR" b="1" i="1" dirty="0">
              <a:solidFill>
                <a:srgbClr val="000000"/>
              </a:solidFill>
              <a:latin typeface="Courier New" panose="02070309020205020404" pitchFamily="49" charset="0"/>
              <a:ea typeface="Times New Roman" panose="02020603050405020304" pitchFamily="18" charset="0"/>
            </a:endParaRPr>
          </a:p>
          <a:p>
            <a:pPr marL="0" lvl="0" indent="0">
              <a:buNone/>
            </a:pPr>
            <a:r>
              <a:rPr lang="fr-FR" dirty="0"/>
              <a:t/>
            </a:r>
            <a:br>
              <a:rPr lang="fr-FR" dirty="0"/>
            </a:br>
            <a:endParaRPr lang="fr-FR" dirty="0">
              <a:latin typeface="+mj-lt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3073058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 fond de page : l’image de fond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434109" y="1441001"/>
            <a:ext cx="11176699" cy="59140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dirty="0">
                <a:latin typeface="+mj-lt"/>
                <a:cs typeface="Courier New" panose="02070309020205020404" pitchFamily="49" charset="0"/>
              </a:rPr>
              <a:t>Q</a:t>
            </a:r>
            <a:r>
              <a:rPr lang="fr-FR" dirty="0" smtClean="0">
                <a:latin typeface="+mj-lt"/>
                <a:cs typeface="Courier New" panose="02070309020205020404" pitchFamily="49" charset="0"/>
              </a:rPr>
              <a:t>uelques propriétés disponibles pour gérer l’image de fond :</a:t>
            </a:r>
          </a:p>
          <a:p>
            <a:pPr marL="0" indent="0">
              <a:buNone/>
            </a:pPr>
            <a:endParaRPr lang="fr-FR" dirty="0" smtClean="0">
              <a:latin typeface="+mj-lt"/>
              <a:cs typeface="Courier New" panose="02070309020205020404" pitchFamily="49" charset="0"/>
            </a:endParaRPr>
          </a:p>
          <a:p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background-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repeat</a:t>
            </a:r>
            <a:r>
              <a:rPr lang="fr-FR" dirty="0" smtClean="0">
                <a:latin typeface="+mj-lt"/>
                <a:cs typeface="Courier New" panose="02070309020205020404" pitchFamily="49" charset="0"/>
              </a:rPr>
              <a:t> : répétition de l’image de fond</a:t>
            </a:r>
          </a:p>
          <a:p>
            <a:pPr lvl="1"/>
            <a:r>
              <a:rPr lang="fr-FR" b="1" i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repeat</a:t>
            </a:r>
            <a:r>
              <a:rPr lang="fr-FR" dirty="0" smtClean="0">
                <a:latin typeface="+mj-lt"/>
                <a:cs typeface="Courier New" panose="02070309020205020404" pitchFamily="49" charset="0"/>
              </a:rPr>
              <a:t> : fond répété en mosaïque</a:t>
            </a:r>
          </a:p>
          <a:p>
            <a:pPr lvl="1"/>
            <a:r>
              <a:rPr lang="fr-FR" b="1" i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  <a:r>
              <a:rPr lang="fr-FR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o-</a:t>
            </a:r>
            <a:r>
              <a:rPr lang="fr-FR" b="1" i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repeat</a:t>
            </a:r>
            <a:r>
              <a:rPr lang="fr-FR" dirty="0" smtClean="0">
                <a:latin typeface="+mj-lt"/>
                <a:cs typeface="Courier New" panose="02070309020205020404" pitchFamily="49" charset="0"/>
              </a:rPr>
              <a:t> : fond ne se répète pas</a:t>
            </a:r>
          </a:p>
          <a:p>
            <a:pPr lvl="1"/>
            <a:r>
              <a:rPr lang="fr-FR" b="1" i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fr-FR" b="1" i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epeat</a:t>
            </a:r>
            <a:r>
              <a:rPr lang="fr-FR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-x</a:t>
            </a:r>
            <a:r>
              <a:rPr lang="fr-FR" dirty="0" smtClean="0">
                <a:latin typeface="+mj-lt"/>
                <a:cs typeface="Courier New" panose="02070309020205020404" pitchFamily="49" charset="0"/>
              </a:rPr>
              <a:t> : fond répété horizontalement</a:t>
            </a:r>
          </a:p>
          <a:p>
            <a:pPr lvl="1"/>
            <a:r>
              <a:rPr lang="fr-FR" b="1" i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fr-FR" b="1" i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epeat</a:t>
            </a:r>
            <a:r>
              <a:rPr lang="fr-FR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-y</a:t>
            </a:r>
            <a:r>
              <a:rPr lang="fr-FR" dirty="0" smtClean="0">
                <a:latin typeface="+mj-lt"/>
                <a:cs typeface="Courier New" panose="02070309020205020404" pitchFamily="49" charset="0"/>
              </a:rPr>
              <a:t> : fond répété verticalement</a:t>
            </a:r>
          </a:p>
          <a:p>
            <a:pPr marL="324000" lvl="1" indent="0">
              <a:buNone/>
            </a:pPr>
            <a:endParaRPr lang="fr-FR" dirty="0" smtClean="0">
              <a:latin typeface="+mj-lt"/>
              <a:cs typeface="Courier New" panose="02070309020205020404" pitchFamily="49" charset="0"/>
            </a:endParaRPr>
          </a:p>
          <a:p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ackground-attachement</a:t>
            </a:r>
            <a:r>
              <a:rPr lang="fr-FR" dirty="0" smtClean="0">
                <a:latin typeface="+mj-lt"/>
                <a:cs typeface="Courier New" panose="02070309020205020404" pitchFamily="49" charset="0"/>
              </a:rPr>
              <a:t> : attachement du fond d’écran</a:t>
            </a:r>
          </a:p>
          <a:p>
            <a:pPr lvl="1"/>
            <a:r>
              <a:rPr lang="fr-FR" b="1" i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fr-FR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croll</a:t>
            </a:r>
            <a:r>
              <a:rPr lang="fr-FR" dirty="0" smtClean="0">
                <a:latin typeface="+mj-lt"/>
                <a:cs typeface="Courier New" panose="02070309020205020404" pitchFamily="49" charset="0"/>
              </a:rPr>
              <a:t> : le fond défile lors du scroll de l’écran</a:t>
            </a:r>
          </a:p>
          <a:p>
            <a:pPr lvl="1"/>
            <a:r>
              <a:rPr lang="fr-FR" b="1" i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fr-FR" b="1" i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ixed</a:t>
            </a:r>
            <a:r>
              <a:rPr lang="fr-FR" dirty="0" smtClean="0">
                <a:latin typeface="+mj-lt"/>
                <a:cs typeface="Courier New" panose="02070309020205020404" pitchFamily="49" charset="0"/>
              </a:rPr>
              <a:t> : le fond ne bouge lors du scroll de l’écran</a:t>
            </a:r>
          </a:p>
          <a:p>
            <a:pPr marL="0" lvl="0" indent="0">
              <a:buNone/>
            </a:pPr>
            <a:r>
              <a:rPr lang="fr-FR" dirty="0"/>
              <a:t/>
            </a:r>
            <a:br>
              <a:rPr lang="fr-FR" dirty="0"/>
            </a:br>
            <a:endParaRPr lang="fr-FR" dirty="0">
              <a:latin typeface="+mj-lt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2828848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 fond de page : l’image de fond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434109" y="1440998"/>
            <a:ext cx="11176699" cy="59140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background-position</a:t>
            </a:r>
            <a:r>
              <a:rPr lang="fr-FR" dirty="0" smtClean="0">
                <a:latin typeface="+mj-lt"/>
                <a:cs typeface="Courier New" panose="02070309020205020404" pitchFamily="49" charset="0"/>
              </a:rPr>
              <a:t> : position de l’image de fond</a:t>
            </a:r>
          </a:p>
          <a:p>
            <a:pPr lvl="1"/>
            <a:r>
              <a:rPr lang="fr-FR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top</a:t>
            </a:r>
            <a:r>
              <a:rPr lang="fr-FR" dirty="0" smtClean="0">
                <a:latin typeface="+mj-lt"/>
                <a:cs typeface="Courier New" panose="02070309020205020404" pitchFamily="49" charset="0"/>
              </a:rPr>
              <a:t> : en haut</a:t>
            </a:r>
          </a:p>
          <a:p>
            <a:pPr lvl="1"/>
            <a:r>
              <a:rPr lang="fr-FR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right</a:t>
            </a:r>
            <a:r>
              <a:rPr lang="fr-FR" dirty="0" smtClean="0">
                <a:latin typeface="+mj-lt"/>
                <a:cs typeface="Courier New" panose="02070309020205020404" pitchFamily="49" charset="0"/>
              </a:rPr>
              <a:t> : à droite</a:t>
            </a:r>
          </a:p>
          <a:p>
            <a:pPr lvl="1"/>
            <a:r>
              <a:rPr lang="fr-FR" b="1" i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bottom</a:t>
            </a:r>
            <a:r>
              <a:rPr lang="fr-FR" dirty="0" smtClean="0">
                <a:latin typeface="+mj-lt"/>
                <a:cs typeface="Courier New" panose="02070309020205020404" pitchFamily="49" charset="0"/>
              </a:rPr>
              <a:t> : en bas</a:t>
            </a:r>
          </a:p>
          <a:p>
            <a:pPr lvl="1"/>
            <a:r>
              <a:rPr lang="fr-FR" b="1" i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left</a:t>
            </a:r>
            <a:r>
              <a:rPr lang="fr-FR" dirty="0" smtClean="0">
                <a:latin typeface="+mj-lt"/>
                <a:cs typeface="Courier New" panose="02070309020205020404" pitchFamily="49" charset="0"/>
              </a:rPr>
              <a:t> : à gauche</a:t>
            </a:r>
          </a:p>
          <a:p>
            <a:pPr lvl="1"/>
            <a:r>
              <a:rPr lang="fr-FR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center</a:t>
            </a:r>
            <a:r>
              <a:rPr lang="fr-FR" dirty="0" smtClean="0">
                <a:cs typeface="Courier New" panose="02070309020205020404" pitchFamily="49" charset="0"/>
              </a:rPr>
              <a:t> </a:t>
            </a:r>
            <a:r>
              <a:rPr lang="fr-FR" dirty="0">
                <a:cs typeface="Courier New" panose="02070309020205020404" pitchFamily="49" charset="0"/>
              </a:rPr>
              <a:t>: </a:t>
            </a:r>
            <a:r>
              <a:rPr lang="fr-FR" dirty="0" smtClean="0">
                <a:cs typeface="Courier New" panose="02070309020205020404" pitchFamily="49" charset="0"/>
              </a:rPr>
              <a:t>au milieu</a:t>
            </a:r>
            <a:endParaRPr lang="fr-FR" dirty="0">
              <a:cs typeface="Courier New" panose="02070309020205020404" pitchFamily="49" charset="0"/>
            </a:endParaRPr>
          </a:p>
          <a:p>
            <a:pPr lvl="1"/>
            <a:r>
              <a:rPr lang="fr-FR" dirty="0" smtClean="0">
                <a:latin typeface="+mj-lt"/>
                <a:cs typeface="Courier New" panose="02070309020205020404" pitchFamily="49" charset="0"/>
              </a:rPr>
              <a:t>Possibilité de les combiner ensemble :</a:t>
            </a:r>
          </a:p>
          <a:p>
            <a:pPr lvl="2"/>
            <a:r>
              <a:rPr lang="fr-FR" b="1" i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fr-FR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op center</a:t>
            </a:r>
            <a:r>
              <a:rPr lang="fr-FR" dirty="0" smtClean="0">
                <a:cs typeface="Courier New" panose="02070309020205020404" pitchFamily="49" charset="0"/>
              </a:rPr>
              <a:t> </a:t>
            </a:r>
            <a:r>
              <a:rPr lang="fr-FR" dirty="0">
                <a:cs typeface="Courier New" panose="02070309020205020404" pitchFamily="49" charset="0"/>
              </a:rPr>
              <a:t>: en </a:t>
            </a:r>
            <a:r>
              <a:rPr lang="fr-FR" dirty="0" smtClean="0">
                <a:cs typeface="Courier New" panose="02070309020205020404" pitchFamily="49" charset="0"/>
              </a:rPr>
              <a:t>haut centré</a:t>
            </a:r>
          </a:p>
          <a:p>
            <a:pPr lvl="2"/>
            <a:r>
              <a:rPr lang="fr-FR" b="1" i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bottom</a:t>
            </a:r>
            <a:r>
              <a:rPr lang="fr-FR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right</a:t>
            </a:r>
            <a:r>
              <a:rPr lang="fr-FR" dirty="0" smtClean="0">
                <a:cs typeface="Courier New" panose="02070309020205020404" pitchFamily="49" charset="0"/>
              </a:rPr>
              <a:t> : en bas à droite</a:t>
            </a:r>
          </a:p>
          <a:p>
            <a:pPr lvl="1"/>
            <a:r>
              <a:rPr lang="fr-FR" dirty="0" smtClean="0">
                <a:cs typeface="Courier New" panose="02070309020205020404" pitchFamily="49" charset="0"/>
              </a:rPr>
              <a:t>Utiliser des unités de mesure :</a:t>
            </a:r>
          </a:p>
          <a:p>
            <a:pPr lvl="2"/>
            <a:r>
              <a:rPr lang="fr-FR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100px 10px</a:t>
            </a:r>
            <a:r>
              <a:rPr lang="fr-FR" dirty="0" smtClean="0">
                <a:cs typeface="Courier New" panose="02070309020205020404" pitchFamily="49" charset="0"/>
              </a:rPr>
              <a:t> : placé à 100 pixels de la gauche et 10 pixels du haut de l’écran</a:t>
            </a:r>
          </a:p>
          <a:p>
            <a:pPr lvl="2"/>
            <a:r>
              <a:rPr lang="fr-FR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2cm 3cm</a:t>
            </a:r>
            <a:r>
              <a:rPr lang="fr-FR" dirty="0" smtClean="0">
                <a:cs typeface="Courier New" panose="02070309020205020404" pitchFamily="49" charset="0"/>
              </a:rPr>
              <a:t> : placé à 2cm de la gauche et 3cm du haut de l’écran</a:t>
            </a:r>
          </a:p>
          <a:p>
            <a:pPr lvl="2"/>
            <a:r>
              <a:rPr lang="fr-FR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50% 6%</a:t>
            </a:r>
            <a:r>
              <a:rPr lang="fr-FR" dirty="0" smtClean="0">
                <a:cs typeface="Courier New" panose="02070309020205020404" pitchFamily="49" charset="0"/>
              </a:rPr>
              <a:t> : placé à 50% de la longueur de l’écran par rapport à la gauche et à 6% de la hauteur de l’écran par rapport au haut</a:t>
            </a:r>
            <a:r>
              <a:rPr lang="fr-FR" dirty="0"/>
              <a:t/>
            </a:r>
            <a:br>
              <a:rPr lang="fr-FR" dirty="0"/>
            </a:br>
            <a:endParaRPr lang="fr-FR" dirty="0">
              <a:latin typeface="+mj-lt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0759279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 fond de page : l’image de fond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434109" y="1440998"/>
            <a:ext cx="11176699" cy="59140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u="sng" dirty="0" smtClean="0">
                <a:latin typeface="+mj-lt"/>
                <a:cs typeface="Courier New" panose="02070309020205020404" pitchFamily="49" charset="0"/>
              </a:rPr>
              <a:t>Exemple</a:t>
            </a:r>
            <a:r>
              <a:rPr lang="fr-FR" dirty="0" smtClean="0">
                <a:latin typeface="+mj-lt"/>
                <a:cs typeface="Courier New" panose="02070309020205020404" pitchFamily="49" charset="0"/>
              </a:rPr>
              <a:t> :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fr-FR" dirty="0" smtClean="0">
                <a:latin typeface="+mj-lt"/>
                <a:cs typeface="Courier New" panose="02070309020205020404" pitchFamily="49" charset="0"/>
              </a:rPr>
              <a:t>Image de fond fixe, sans répétition, en bas à droite de la page web</a:t>
            </a:r>
          </a:p>
          <a:p>
            <a:pPr marL="0" indent="0">
              <a:buNone/>
            </a:pP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body</a:t>
            </a:r>
            <a:r>
              <a:rPr lang="en-GB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background</a:t>
            </a:r>
            <a:r>
              <a:rPr lang="en-GB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GB" b="1" i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url</a:t>
            </a:r>
            <a:r>
              <a:rPr lang="en-GB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b="1" i="1" cap="small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GB" b="1" i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img</a:t>
            </a:r>
            <a:r>
              <a:rPr lang="en-GB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/background.png</a:t>
            </a:r>
            <a:r>
              <a:rPr lang="en-GB" b="1" i="1" cap="small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GB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fixed no-repeat bottom right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fr-FR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fr-FR" dirty="0">
              <a:latin typeface="+mj-lt"/>
              <a:cs typeface="Courier New" panose="02070309020205020404" pitchFamily="49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fr-FR" dirty="0" smtClean="0">
                <a:latin typeface="+mj-lt"/>
                <a:cs typeface="Courier New" panose="02070309020205020404" pitchFamily="49" charset="0"/>
              </a:rPr>
              <a:t>Image de fond pour tous les conteneurs 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&lt;div&gt;&lt;/div&gt;</a:t>
            </a:r>
          </a:p>
          <a:p>
            <a:pPr marL="0" indent="0">
              <a:buNone/>
            </a:pP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div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background: </a:t>
            </a:r>
            <a:r>
              <a:rPr lang="en-GB" b="1" i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url</a:t>
            </a:r>
            <a:r>
              <a:rPr lang="en-GB" b="1" i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b="1" i="1" cap="small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GB" b="1" i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img</a:t>
            </a:r>
            <a:r>
              <a:rPr lang="en-GB" b="1" i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/background.png</a:t>
            </a:r>
            <a:r>
              <a:rPr lang="en-GB" b="1" i="1" cap="small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GB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fr-FR" dirty="0"/>
              <a:t/>
            </a:r>
            <a:br>
              <a:rPr lang="fr-FR" dirty="0"/>
            </a:br>
            <a:endParaRPr lang="fr-FR" dirty="0">
              <a:latin typeface="+mj-lt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7857787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l’opacité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434109" y="542641"/>
            <a:ext cx="11176699" cy="59140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>
                <a:latin typeface="+mj-lt"/>
                <a:cs typeface="Courier New" panose="02070309020205020404" pitchFamily="49" charset="0"/>
              </a:rPr>
              <a:t>Possibilité de jouer sur la transparence des éléments</a:t>
            </a:r>
          </a:p>
          <a:p>
            <a:r>
              <a:rPr lang="fr-FR" dirty="0" smtClean="0">
                <a:latin typeface="+mj-lt"/>
                <a:cs typeface="Courier New" panose="02070309020205020404" pitchFamily="49" charset="0"/>
              </a:rPr>
              <a:t>Chiffre flottant entre 0 et 1 : </a:t>
            </a:r>
          </a:p>
          <a:p>
            <a:pPr lvl="1"/>
            <a:r>
              <a:rPr lang="fr-FR" dirty="0" smtClean="0">
                <a:latin typeface="+mj-lt"/>
                <a:cs typeface="Courier New" panose="02070309020205020404" pitchFamily="49" charset="0"/>
              </a:rPr>
              <a:t>0 =  invisible</a:t>
            </a:r>
          </a:p>
          <a:p>
            <a:pPr lvl="1"/>
            <a:r>
              <a:rPr lang="fr-FR" dirty="0" smtClean="0">
                <a:latin typeface="+mj-lt"/>
                <a:cs typeface="Courier New" panose="02070309020205020404" pitchFamily="49" charset="0"/>
              </a:rPr>
              <a:t>1 = totalement opaque</a:t>
            </a:r>
          </a:p>
          <a:p>
            <a:pPr lvl="1"/>
            <a:endParaRPr lang="fr-FR" dirty="0">
              <a:latin typeface="+mj-lt"/>
              <a:cs typeface="Courier New" panose="02070309020205020404" pitchFamily="49" charset="0"/>
            </a:endParaRPr>
          </a:p>
          <a:p>
            <a:r>
              <a:rPr lang="fr-FR" dirty="0" smtClean="0">
                <a:latin typeface="+mj-lt"/>
                <a:cs typeface="Courier New" panose="02070309020205020404" pitchFamily="49" charset="0"/>
              </a:rPr>
              <a:t>Deux manières de gérer l’opacité :</a:t>
            </a:r>
          </a:p>
          <a:p>
            <a:pPr lvl="1"/>
            <a:r>
              <a:rPr lang="fr-FR" dirty="0" smtClean="0">
                <a:latin typeface="+mj-lt"/>
                <a:cs typeface="Courier New" panose="02070309020205020404" pitchFamily="49" charset="0"/>
              </a:rPr>
              <a:t>attribut 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opacity</a:t>
            </a:r>
            <a:endParaRPr lang="fr-FR" b="1" i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fr-FR" dirty="0">
                <a:latin typeface="+mj-lt"/>
                <a:cs typeface="Courier New" panose="02070309020205020404" pitchFamily="49" charset="0"/>
              </a:rPr>
              <a:t>u</a:t>
            </a:r>
            <a:r>
              <a:rPr lang="fr-FR" dirty="0" smtClean="0">
                <a:latin typeface="+mj-lt"/>
                <a:cs typeface="Courier New" panose="02070309020205020404" pitchFamily="49" charset="0"/>
              </a:rPr>
              <a:t>tiliser le </a:t>
            </a:r>
            <a:r>
              <a:rPr lang="fr-FR" dirty="0" err="1" smtClean="0">
                <a:latin typeface="+mj-lt"/>
                <a:cs typeface="Courier New" panose="02070309020205020404" pitchFamily="49" charset="0"/>
              </a:rPr>
              <a:t>RGBa</a:t>
            </a:r>
            <a:endParaRPr lang="fr-FR" dirty="0" smtClean="0">
              <a:latin typeface="+mj-lt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5608949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l’opacité : propriété </a:t>
            </a:r>
            <a:r>
              <a:rPr lang="fr-FR" dirty="0" err="1" smtClean="0"/>
              <a:t>opacity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434109" y="302011"/>
            <a:ext cx="11176699" cy="59140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u="sng" dirty="0" smtClean="0">
                <a:latin typeface="+mj-lt"/>
                <a:cs typeface="Courier New" panose="02070309020205020404" pitchFamily="49" charset="0"/>
              </a:rPr>
              <a:t>Exemple</a:t>
            </a:r>
            <a:r>
              <a:rPr lang="fr-FR" dirty="0" smtClean="0">
                <a:latin typeface="+mj-lt"/>
                <a:cs typeface="Courier New" panose="02070309020205020404" pitchFamily="49" charset="0"/>
              </a:rPr>
              <a:t> : mettre tous les paragraphes en légère transparence</a:t>
            </a:r>
          </a:p>
          <a:p>
            <a:pPr marL="0" indent="0">
              <a:lnSpc>
                <a:spcPct val="150000"/>
              </a:lnSpc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fr-FR" dirty="0" smtClean="0">
                <a:latin typeface="+mj-lt"/>
                <a:cs typeface="Courier New" panose="02070309020205020404" pitchFamily="49" charset="0"/>
              </a:rPr>
              <a:t> 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p</a:t>
            </a:r>
            <a: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fr-FR" b="1" i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{</a:t>
            </a:r>
            <a:br>
              <a:rPr lang="fr-FR" b="1" i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</a:br>
            <a:r>
              <a:rPr lang="fr-FR" b="1" i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	</a:t>
            </a:r>
            <a:r>
              <a:rPr lang="fr-FR" b="1" i="1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opacity</a:t>
            </a:r>
            <a: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: </a:t>
            </a:r>
            <a:r>
              <a:rPr lang="fr-FR" b="1" i="1" dirty="0" smtClean="0">
                <a:solidFill>
                  <a:srgbClr val="0070C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0.8</a:t>
            </a: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r>
              <a:rPr lang="fr-FR" b="1" i="1" dirty="0">
                <a:solidFill>
                  <a:schemeClr val="tx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	</a:t>
            </a:r>
            <a:r>
              <a:rPr lang="fr-FR" b="1" i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					</a:t>
            </a:r>
            <a:endParaRPr lang="fr-FR" dirty="0">
              <a:cs typeface="Courier New" panose="02070309020205020404" pitchFamily="49" charset="0"/>
            </a:endParaRPr>
          </a:p>
          <a:p>
            <a:pPr marL="0" indent="0">
              <a:lnSpc>
                <a:spcPct val="150000"/>
              </a:lnSpc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fr-FR" b="1" i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}</a:t>
            </a:r>
          </a:p>
          <a:p>
            <a:pPr marL="0" indent="0">
              <a:buNone/>
            </a:pPr>
            <a:endParaRPr lang="fr-FR" dirty="0" smtClean="0">
              <a:latin typeface="+mj-lt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u="sng" dirty="0" smtClean="0">
                <a:latin typeface="+mj-lt"/>
                <a:cs typeface="Courier New" panose="02070309020205020404" pitchFamily="49" charset="0"/>
              </a:rPr>
              <a:t>Remarque</a:t>
            </a:r>
            <a:r>
              <a:rPr lang="fr-FR" dirty="0" smtClean="0">
                <a:latin typeface="+mj-lt"/>
                <a:cs typeface="Courier New" panose="02070309020205020404" pitchFamily="49" charset="0"/>
              </a:rPr>
              <a:t> : Les nombres flottants s’écrivent avec un point « . » et pas avec une virgule « , » </a:t>
            </a:r>
          </a:p>
        </p:txBody>
      </p:sp>
    </p:spTree>
    <p:extLst>
      <p:ext uri="{BB962C8B-B14F-4D97-AF65-F5344CB8AC3E}">
        <p14:creationId xmlns:p14="http://schemas.microsoft.com/office/powerpoint/2010/main" val="3512762074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l’opacité : le </a:t>
            </a:r>
            <a:r>
              <a:rPr lang="fr-FR" dirty="0" err="1" smtClean="0"/>
              <a:t>rgba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434109" y="943691"/>
            <a:ext cx="11176699" cy="59140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>
                <a:latin typeface="+mj-lt"/>
                <a:cs typeface="Courier New" panose="02070309020205020404" pitchFamily="49" charset="0"/>
              </a:rPr>
              <a:t>Même principe que pour le RGB</a:t>
            </a:r>
          </a:p>
          <a:p>
            <a:r>
              <a:rPr lang="fr-FR" dirty="0" smtClean="0">
                <a:latin typeface="+mj-lt"/>
                <a:cs typeface="Courier New" panose="02070309020205020404" pitchFamily="49" charset="0"/>
              </a:rPr>
              <a:t>Un élément en plus à renseigner : l’opacité</a:t>
            </a:r>
          </a:p>
          <a:p>
            <a:r>
              <a:rPr lang="fr-FR" dirty="0" smtClean="0">
                <a:latin typeface="+mj-lt"/>
                <a:cs typeface="Courier New" panose="02070309020205020404" pitchFamily="49" charset="0"/>
              </a:rPr>
              <a:t>Utilisé pour mettre de la transparence à une couleur</a:t>
            </a:r>
          </a:p>
          <a:p>
            <a:r>
              <a:rPr lang="fr-FR" dirty="0" smtClean="0">
                <a:latin typeface="+mj-lt"/>
                <a:cs typeface="Courier New" panose="02070309020205020404" pitchFamily="49" charset="0"/>
              </a:rPr>
              <a:t>De même : nombre entre 0 et 1</a:t>
            </a:r>
          </a:p>
          <a:p>
            <a:endParaRPr lang="fr-FR" dirty="0">
              <a:latin typeface="+mj-lt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u="sng" dirty="0" smtClean="0">
                <a:latin typeface="+mj-lt"/>
                <a:cs typeface="Courier New" panose="02070309020205020404" pitchFamily="49" charset="0"/>
              </a:rPr>
              <a:t>Exemple</a:t>
            </a:r>
            <a:r>
              <a:rPr lang="fr-FR" dirty="0" smtClean="0">
                <a:latin typeface="+mj-lt"/>
                <a:cs typeface="Courier New" panose="02070309020205020404" pitchFamily="49" charset="0"/>
              </a:rPr>
              <a:t> :</a:t>
            </a:r>
          </a:p>
          <a:p>
            <a:pPr marL="0" indent="0">
              <a:lnSpc>
                <a:spcPct val="150000"/>
              </a:lnSpc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</a:rPr>
              <a:t>body</a:t>
            </a:r>
            <a: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{</a:t>
            </a:r>
            <a:b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</a:br>
            <a: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	background-</a:t>
            </a:r>
            <a:r>
              <a:rPr lang="fr-FR" b="1" i="1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color</a:t>
            </a:r>
            <a: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: </a:t>
            </a:r>
            <a:r>
              <a:rPr lang="fr-FR" b="1" i="1" dirty="0" err="1" smtClean="0">
                <a:solidFill>
                  <a:srgbClr val="0070C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rgba</a:t>
            </a:r>
            <a:r>
              <a:rPr lang="fr-FR" b="1" i="1" dirty="0" smtClean="0">
                <a:solidFill>
                  <a:srgbClr val="0070C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(255, 255, 255, 0.4)</a:t>
            </a: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r>
              <a:rPr lang="fr-FR" b="1" i="1" dirty="0">
                <a:solidFill>
                  <a:schemeClr val="tx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	</a:t>
            </a:r>
            <a:r>
              <a:rPr lang="fr-FR" b="1" i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					</a:t>
            </a:r>
            <a:r>
              <a:rPr lang="fr-FR" dirty="0" smtClean="0">
                <a:cs typeface="Courier New" panose="02070309020205020404" pitchFamily="49" charset="0"/>
              </a:rPr>
              <a:t/>
            </a:r>
            <a:br>
              <a:rPr lang="fr-FR" dirty="0" smtClean="0"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}</a:t>
            </a:r>
            <a:endParaRPr lang="fr-FR" b="1" i="1" dirty="0">
              <a:solidFill>
                <a:srgbClr val="000000"/>
              </a:solidFill>
              <a:latin typeface="Courier New" panose="02070309020205020404" pitchFamily="49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2564941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La mise en forme du texte : la taille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434109" y="1368560"/>
            <a:ext cx="11176699" cy="59140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>
                <a:latin typeface="+mj-lt"/>
                <a:cs typeface="Courier New" panose="02070309020205020404" pitchFamily="49" charset="0"/>
              </a:rPr>
              <a:t>Propriété 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font-size</a:t>
            </a:r>
          </a:p>
          <a:p>
            <a:r>
              <a:rPr lang="fr-FR" dirty="0" smtClean="0">
                <a:latin typeface="+mj-lt"/>
                <a:cs typeface="Courier New" panose="02070309020205020404" pitchFamily="49" charset="0"/>
              </a:rPr>
              <a:t>Deux types de taille :</a:t>
            </a:r>
          </a:p>
          <a:p>
            <a:pPr lvl="1"/>
            <a:r>
              <a:rPr lang="fr-FR" dirty="0" smtClean="0">
                <a:latin typeface="+mj-lt"/>
                <a:cs typeface="Courier New" panose="02070309020205020404" pitchFamily="49" charset="0"/>
              </a:rPr>
              <a:t>Taille absolue : avec une unité de mesure très précise </a:t>
            </a:r>
          </a:p>
          <a:p>
            <a:pPr lvl="2"/>
            <a:r>
              <a:rPr lang="fr-FR" b="1" i="1" dirty="0">
                <a:solidFill>
                  <a:srgbClr val="0070C0"/>
                </a:solidFill>
                <a:latin typeface="+mj-lt"/>
                <a:cs typeface="Courier New" panose="02070309020205020404" pitchFamily="49" charset="0"/>
              </a:rPr>
              <a:t>p</a:t>
            </a:r>
            <a:r>
              <a:rPr lang="fr-FR" b="1" i="1" dirty="0" smtClean="0">
                <a:solidFill>
                  <a:srgbClr val="0070C0"/>
                </a:solidFill>
                <a:latin typeface="+mj-lt"/>
                <a:cs typeface="Courier New" panose="02070309020205020404" pitchFamily="49" charset="0"/>
              </a:rPr>
              <a:t>x</a:t>
            </a:r>
            <a:r>
              <a:rPr lang="fr-FR" dirty="0" smtClean="0">
                <a:latin typeface="+mj-lt"/>
                <a:cs typeface="Courier New" panose="02070309020205020404" pitchFamily="49" charset="0"/>
              </a:rPr>
              <a:t> : en pixel</a:t>
            </a:r>
          </a:p>
          <a:p>
            <a:pPr lvl="2"/>
            <a:r>
              <a:rPr lang="fr-FR" b="1" i="1" dirty="0" smtClean="0">
                <a:solidFill>
                  <a:srgbClr val="0070C0"/>
                </a:solidFill>
                <a:latin typeface="+mj-lt"/>
                <a:cs typeface="Courier New" panose="02070309020205020404" pitchFamily="49" charset="0"/>
              </a:rPr>
              <a:t>cm</a:t>
            </a:r>
            <a:r>
              <a:rPr lang="fr-FR" dirty="0" smtClean="0">
                <a:latin typeface="+mj-lt"/>
                <a:cs typeface="Courier New" panose="02070309020205020404" pitchFamily="49" charset="0"/>
              </a:rPr>
              <a:t> : en centimètre</a:t>
            </a:r>
          </a:p>
          <a:p>
            <a:pPr lvl="2">
              <a:buFont typeface="Symbol" panose="05050102010706020507" pitchFamily="18" charset="2"/>
              <a:buChar char="Þ"/>
            </a:pPr>
            <a:r>
              <a:rPr lang="fr-FR" dirty="0" smtClean="0">
                <a:latin typeface="+mj-lt"/>
                <a:cs typeface="Courier New" panose="02070309020205020404" pitchFamily="49" charset="0"/>
              </a:rPr>
              <a:t>Bien pour les ordinateurs mais ne s’adapte pas aux écrans de téléphone et/ou tablettes</a:t>
            </a:r>
          </a:p>
          <a:p>
            <a:pPr lvl="1"/>
            <a:r>
              <a:rPr lang="fr-FR" dirty="0" smtClean="0">
                <a:latin typeface="+mj-lt"/>
                <a:cs typeface="Courier New" panose="02070309020205020404" pitchFamily="49" charset="0"/>
              </a:rPr>
              <a:t>Taille relative : taille déterminée suivant la taille de l’écran</a:t>
            </a:r>
          </a:p>
          <a:p>
            <a:pPr lvl="2"/>
            <a:r>
              <a:rPr lang="fr-FR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xx-</a:t>
            </a:r>
            <a:r>
              <a:rPr lang="fr-FR" b="1" i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small</a:t>
            </a:r>
            <a:r>
              <a:rPr lang="fr-FR" dirty="0" smtClean="0">
                <a:latin typeface="+mj-lt"/>
                <a:cs typeface="Courier New" panose="02070309020205020404" pitchFamily="49" charset="0"/>
              </a:rPr>
              <a:t> : tout petit</a:t>
            </a:r>
          </a:p>
          <a:p>
            <a:pPr lvl="2"/>
            <a:r>
              <a:rPr lang="fr-FR" b="1" i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fr-FR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fr-FR" b="1" i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small</a:t>
            </a:r>
            <a:r>
              <a:rPr lang="fr-FR" dirty="0" smtClean="0">
                <a:latin typeface="+mj-lt"/>
                <a:cs typeface="Courier New" panose="02070309020205020404" pitchFamily="49" charset="0"/>
              </a:rPr>
              <a:t> : vraiment petit</a:t>
            </a:r>
          </a:p>
          <a:p>
            <a:pPr lvl="2"/>
            <a:r>
              <a:rPr lang="fr-FR" b="1" i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fr-FR" b="1" i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mall</a:t>
            </a:r>
            <a:r>
              <a:rPr lang="fr-FR" dirty="0" smtClean="0">
                <a:latin typeface="+mj-lt"/>
                <a:cs typeface="Courier New" panose="02070309020205020404" pitchFamily="49" charset="0"/>
              </a:rPr>
              <a:t> : petit</a:t>
            </a:r>
          </a:p>
          <a:p>
            <a:pPr lvl="2"/>
            <a:r>
              <a:rPr lang="fr-FR" b="1" i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</a:t>
            </a:r>
            <a:r>
              <a:rPr lang="fr-FR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edium</a:t>
            </a:r>
            <a:r>
              <a:rPr lang="fr-FR" dirty="0" smtClean="0">
                <a:latin typeface="+mj-lt"/>
                <a:cs typeface="Courier New" panose="02070309020205020404" pitchFamily="49" charset="0"/>
              </a:rPr>
              <a:t> : normal</a:t>
            </a:r>
          </a:p>
          <a:p>
            <a:pPr lvl="2"/>
            <a:r>
              <a:rPr lang="fr-FR" b="1" i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</a:t>
            </a:r>
            <a:r>
              <a:rPr lang="fr-FR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arge</a:t>
            </a:r>
            <a:r>
              <a:rPr lang="fr-FR" dirty="0" smtClean="0">
                <a:latin typeface="+mj-lt"/>
                <a:cs typeface="Courier New" panose="02070309020205020404" pitchFamily="49" charset="0"/>
              </a:rPr>
              <a:t> : grand</a:t>
            </a:r>
          </a:p>
          <a:p>
            <a:pPr lvl="2"/>
            <a:r>
              <a:rPr lang="fr-FR" b="1" i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fr-FR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-large</a:t>
            </a:r>
            <a:r>
              <a:rPr lang="fr-FR" dirty="0" smtClean="0">
                <a:latin typeface="+mj-lt"/>
                <a:cs typeface="Courier New" panose="02070309020205020404" pitchFamily="49" charset="0"/>
              </a:rPr>
              <a:t> : vraiment grand</a:t>
            </a:r>
          </a:p>
          <a:p>
            <a:pPr lvl="2"/>
            <a:r>
              <a:rPr lang="fr-FR" b="1" i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fr-FR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x-large</a:t>
            </a:r>
            <a:r>
              <a:rPr lang="fr-FR" dirty="0" smtClean="0">
                <a:latin typeface="+mj-lt"/>
                <a:cs typeface="Courier New" panose="02070309020205020404" pitchFamily="49" charset="0"/>
              </a:rPr>
              <a:t> : énorme</a:t>
            </a:r>
            <a:endParaRPr lang="fr-FR" dirty="0">
              <a:latin typeface="+mj-lt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58099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Manipulation de texte :  ACCENTUER UN MOT OU UNE EXPRESSION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81192" y="2724727"/>
            <a:ext cx="11029615" cy="3134072"/>
          </a:xfrm>
        </p:spPr>
        <p:txBody>
          <a:bodyPr/>
          <a:lstStyle/>
          <a:p>
            <a:pPr marL="0" indent="0">
              <a:buNone/>
            </a:pPr>
            <a:r>
              <a:rPr lang="fr-FR" dirty="0" smtClean="0">
                <a:solidFill>
                  <a:schemeClr val="tx1"/>
                </a:solidFill>
                <a:cs typeface="Courier New" panose="02070309020205020404" pitchFamily="49" charset="0"/>
              </a:rPr>
              <a:t>Il existe trois types de balises pour mettre en avant du texte : </a:t>
            </a:r>
          </a:p>
          <a:p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strong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une expression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fr-FR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strong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: </a:t>
            </a:r>
            <a:r>
              <a:rPr lang="fr-FR" i="1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S</a:t>
            </a:r>
            <a:r>
              <a:rPr lang="fr-FR" dirty="0" smtClean="0">
                <a:solidFill>
                  <a:schemeClr val="tx1"/>
                </a:solidFill>
                <a:latin typeface="+mj-lt"/>
              </a:rPr>
              <a:t>ignifier </a:t>
            </a:r>
            <a:r>
              <a:rPr lang="fr-FR" dirty="0">
                <a:solidFill>
                  <a:schemeClr val="tx1"/>
                </a:solidFill>
                <a:latin typeface="+mj-lt"/>
              </a:rPr>
              <a:t>qu’une expression est très importante</a:t>
            </a:r>
            <a:endParaRPr lang="fr-FR" i="1" dirty="0" smtClean="0">
              <a:solidFill>
                <a:schemeClr val="tx1"/>
              </a:solidFill>
              <a:latin typeface="+mj-lt"/>
              <a:cs typeface="Courier New" panose="02070309020205020404" pitchFamily="49" charset="0"/>
            </a:endParaRPr>
          </a:p>
          <a:p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em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une expression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fr-FR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em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: </a:t>
            </a:r>
            <a:r>
              <a:rPr lang="fr-FR" i="1" dirty="0">
                <a:solidFill>
                  <a:schemeClr val="tx1"/>
                </a:solidFill>
                <a:cs typeface="Courier New" panose="02070309020205020404" pitchFamily="49" charset="0"/>
              </a:rPr>
              <a:t>S</a:t>
            </a:r>
            <a:r>
              <a:rPr lang="fr-FR" dirty="0">
                <a:solidFill>
                  <a:schemeClr val="tx1"/>
                </a:solidFill>
              </a:rPr>
              <a:t>ignifier qu’une expression est </a:t>
            </a:r>
            <a:r>
              <a:rPr lang="fr-FR" dirty="0" smtClean="0">
                <a:solidFill>
                  <a:schemeClr val="tx1"/>
                </a:solidFill>
              </a:rPr>
              <a:t>assez </a:t>
            </a:r>
            <a:r>
              <a:rPr lang="fr-FR" dirty="0">
                <a:solidFill>
                  <a:schemeClr val="tx1"/>
                </a:solidFill>
              </a:rPr>
              <a:t>importante</a:t>
            </a:r>
            <a:endParaRPr lang="fr-FR" b="1" i="1" dirty="0" smtClean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&lt;mark&gt;</a:t>
            </a: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une expression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&lt;/mark&gt; : </a:t>
            </a:r>
            <a:r>
              <a:rPr lang="fr-FR" dirty="0">
                <a:solidFill>
                  <a:schemeClr val="tx1"/>
                </a:solidFill>
                <a:latin typeface="+mj-lt"/>
              </a:rPr>
              <a:t>L’expression n’est pas spécialement importante, on veut simplement la mettre en valeur pour la distinguer du reste </a:t>
            </a:r>
            <a:endParaRPr lang="fr-FR" b="1" i="1" dirty="0">
              <a:solidFill>
                <a:schemeClr val="tx1"/>
              </a:solidFill>
              <a:latin typeface="+mj-lt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1173609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La mise en forme du texte : la taille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434109" y="1377798"/>
            <a:ext cx="11176699" cy="59140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>
                <a:latin typeface="+mj-lt"/>
                <a:cs typeface="Courier New" panose="02070309020205020404" pitchFamily="49" charset="0"/>
              </a:rPr>
              <a:t>Autre taille relative (recommandée) :</a:t>
            </a:r>
          </a:p>
          <a:p>
            <a:pPr lvl="1"/>
            <a:r>
              <a:rPr lang="fr-FR" dirty="0" err="1" smtClean="0">
                <a:latin typeface="+mj-lt"/>
                <a:cs typeface="Courier New" panose="02070309020205020404" pitchFamily="49" charset="0"/>
              </a:rPr>
              <a:t>em</a:t>
            </a:r>
            <a:r>
              <a:rPr lang="fr-FR" dirty="0" smtClean="0">
                <a:latin typeface="+mj-lt"/>
                <a:cs typeface="Courier New" panose="02070309020205020404" pitchFamily="49" charset="0"/>
              </a:rPr>
              <a:t> : unité étalon =&gt; 1em est une taille normal</a:t>
            </a:r>
          </a:p>
          <a:p>
            <a:pPr lvl="2"/>
            <a:r>
              <a:rPr lang="fr-FR" dirty="0" smtClean="0">
                <a:latin typeface="+mj-lt"/>
                <a:cs typeface="Courier New" panose="02070309020205020404" pitchFamily="49" charset="0"/>
              </a:rPr>
              <a:t>Si &gt; 1em alors plus grand que la normale </a:t>
            </a:r>
          </a:p>
          <a:p>
            <a:pPr lvl="2"/>
            <a:r>
              <a:rPr lang="fr-FR" dirty="0" smtClean="0">
                <a:latin typeface="+mj-lt"/>
                <a:cs typeface="Courier New" panose="02070309020205020404" pitchFamily="49" charset="0"/>
              </a:rPr>
              <a:t>Si &gt; 1em alors plus petit que la normale</a:t>
            </a:r>
          </a:p>
          <a:p>
            <a:pPr lvl="2"/>
            <a:r>
              <a:rPr lang="fr-FR" dirty="0" smtClean="0">
                <a:latin typeface="+mj-lt"/>
                <a:cs typeface="Courier New" panose="02070309020205020404" pitchFamily="49" charset="0"/>
              </a:rPr>
              <a:t>Taille proportionnel au nombre d’</a:t>
            </a:r>
            <a:r>
              <a:rPr lang="fr-FR" dirty="0" err="1" smtClean="0">
                <a:latin typeface="+mj-lt"/>
                <a:cs typeface="Courier New" panose="02070309020205020404" pitchFamily="49" charset="0"/>
              </a:rPr>
              <a:t>em</a:t>
            </a:r>
            <a:r>
              <a:rPr lang="fr-FR" dirty="0" smtClean="0">
                <a:latin typeface="+mj-lt"/>
                <a:cs typeface="Courier New" panose="02070309020205020404" pitchFamily="49" charset="0"/>
              </a:rPr>
              <a:t> : 2em = 2 fois plus grand que la normale</a:t>
            </a:r>
            <a:br>
              <a:rPr lang="fr-FR" dirty="0" smtClean="0">
                <a:latin typeface="+mj-lt"/>
                <a:cs typeface="Courier New" panose="02070309020205020404" pitchFamily="49" charset="0"/>
              </a:rPr>
            </a:br>
            <a:endParaRPr lang="fr-FR" dirty="0">
              <a:latin typeface="+mj-lt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u="sng" dirty="0" smtClean="0">
                <a:latin typeface="+mj-lt"/>
                <a:cs typeface="Courier New" panose="02070309020205020404" pitchFamily="49" charset="0"/>
              </a:rPr>
              <a:t>Exemples</a:t>
            </a:r>
            <a:r>
              <a:rPr lang="fr-FR" dirty="0" smtClean="0">
                <a:latin typeface="+mj-lt"/>
                <a:cs typeface="Courier New" panose="02070309020205020404" pitchFamily="49" charset="0"/>
              </a:rPr>
              <a:t> : </a:t>
            </a:r>
          </a:p>
          <a:p>
            <a:r>
              <a:rPr lang="fr-FR" dirty="0" smtClean="0">
                <a:latin typeface="+mj-lt"/>
                <a:cs typeface="Courier New" panose="02070309020205020404" pitchFamily="49" charset="0"/>
              </a:rPr>
              <a:t>Mettre tous les paragraphes à une taille de 4 pixels</a:t>
            </a:r>
            <a:endParaRPr lang="fr-FR" dirty="0">
              <a:latin typeface="+mj-lt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	font-size : </a:t>
            </a:r>
            <a:r>
              <a:rPr lang="fr-FR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4px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r>
              <a:rPr lang="fr-FR" dirty="0" smtClean="0">
                <a:latin typeface="+mj-lt"/>
                <a:cs typeface="Courier New" panose="02070309020205020404" pitchFamily="49" charset="0"/>
              </a:rPr>
              <a:t>Mettre le texte de tous les éléments qui portent la classe 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intro</a:t>
            </a:r>
            <a:r>
              <a:rPr lang="fr-FR" dirty="0" smtClean="0">
                <a:latin typeface="+mj-lt"/>
                <a:cs typeface="Courier New" panose="02070309020205020404" pitchFamily="49" charset="0"/>
              </a:rPr>
              <a:t> un peu plus petit que la taille normale </a:t>
            </a:r>
          </a:p>
          <a:p>
            <a:pPr marL="0" indent="0">
              <a:buNone/>
            </a:pP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intro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font-size : </a:t>
            </a:r>
            <a:r>
              <a:rPr lang="fr-FR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0.8 </a:t>
            </a:r>
            <a:r>
              <a:rPr lang="fr-FR" b="1" i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em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fr-FR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1000435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La mise en forme du texte : Mettre en gras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434109" y="417220"/>
            <a:ext cx="11176699" cy="59140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>
                <a:cs typeface="Courier New" panose="02070309020205020404" pitchFamily="49" charset="0"/>
              </a:rPr>
              <a:t>Propriété 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font-</a:t>
            </a:r>
            <a:r>
              <a:rPr lang="fr-FR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weight</a:t>
            </a:r>
            <a:endParaRPr lang="fr-FR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fr-FR" b="1" i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fr-FR" b="1" i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old</a:t>
            </a:r>
            <a:r>
              <a:rPr lang="fr-FR" dirty="0" smtClean="0">
                <a:latin typeface="+mj-lt"/>
                <a:cs typeface="Courier New" panose="02070309020205020404" pitchFamily="49" charset="0"/>
              </a:rPr>
              <a:t> : met en gras</a:t>
            </a:r>
          </a:p>
          <a:p>
            <a:pPr lvl="1"/>
            <a:r>
              <a:rPr lang="fr-FR" b="1" i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  <a:r>
              <a:rPr lang="fr-FR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ormal</a:t>
            </a:r>
            <a:r>
              <a:rPr lang="fr-FR" dirty="0" smtClean="0">
                <a:latin typeface="+mj-lt"/>
                <a:cs typeface="Courier New" panose="02070309020205020404" pitchFamily="49" charset="0"/>
              </a:rPr>
              <a:t> : ne met pas en gras (choisi par défaut sauf pour 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strong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&gt;&lt;/</a:t>
            </a:r>
            <a:r>
              <a:rPr lang="fr-FR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strong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dirty="0" smtClean="0">
                <a:latin typeface="+mj-lt"/>
                <a:cs typeface="Courier New" panose="02070309020205020404" pitchFamily="49" charset="0"/>
              </a:rPr>
              <a:t>)</a:t>
            </a:r>
          </a:p>
          <a:p>
            <a:pPr lvl="1"/>
            <a:endParaRPr lang="fr-FR" dirty="0">
              <a:latin typeface="+mj-lt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u="sng" dirty="0" smtClean="0">
                <a:latin typeface="+mj-lt"/>
                <a:cs typeface="Courier New" panose="02070309020205020404" pitchFamily="49" charset="0"/>
              </a:rPr>
              <a:t>Exemple</a:t>
            </a:r>
            <a:r>
              <a:rPr lang="fr-FR" dirty="0" smtClean="0">
                <a:latin typeface="+mj-lt"/>
                <a:cs typeface="Courier New" panose="02070309020205020404" pitchFamily="49" charset="0"/>
              </a:rPr>
              <a:t> : enlever la mise en gras de la balise 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strong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&gt;&lt;/</a:t>
            </a:r>
            <a:r>
              <a:rPr lang="fr-FR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strong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0" indent="0">
              <a:buNone/>
            </a:pPr>
            <a:r>
              <a:rPr lang="fr-FR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strong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font-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weight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: </a:t>
            </a:r>
            <a:r>
              <a:rPr lang="fr-FR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normal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339989240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La mise en forme du texte : Mettre en italique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434109" y="1408423"/>
            <a:ext cx="11176699" cy="59140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>
                <a:cs typeface="Courier New" panose="02070309020205020404" pitchFamily="49" charset="0"/>
              </a:rPr>
              <a:t>Propriété 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font-style</a:t>
            </a:r>
            <a:endParaRPr lang="fr-FR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fr-FR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italique</a:t>
            </a:r>
            <a:r>
              <a:rPr lang="fr-FR" dirty="0" smtClean="0">
                <a:latin typeface="+mj-lt"/>
                <a:cs typeface="Courier New" panose="02070309020205020404" pitchFamily="49" charset="0"/>
              </a:rPr>
              <a:t> : met en italique</a:t>
            </a:r>
          </a:p>
          <a:p>
            <a:pPr lvl="1"/>
            <a:r>
              <a:rPr lang="fr-FR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oblique</a:t>
            </a:r>
            <a:r>
              <a:rPr lang="fr-FR" dirty="0" smtClean="0">
                <a:cs typeface="Courier New" panose="02070309020205020404" pitchFamily="49" charset="0"/>
              </a:rPr>
              <a:t> </a:t>
            </a:r>
            <a:r>
              <a:rPr lang="fr-FR" dirty="0">
                <a:cs typeface="Courier New" panose="02070309020205020404" pitchFamily="49" charset="0"/>
              </a:rPr>
              <a:t>: met en </a:t>
            </a:r>
            <a:r>
              <a:rPr lang="fr-FR" dirty="0" smtClean="0">
                <a:cs typeface="Courier New" panose="02070309020205020404" pitchFamily="49" charset="0"/>
              </a:rPr>
              <a:t>penché, de manière légèrement différente de l’italique</a:t>
            </a:r>
            <a:endParaRPr lang="fr-FR" dirty="0" smtClean="0">
              <a:latin typeface="+mj-lt"/>
              <a:cs typeface="Courier New" panose="02070309020205020404" pitchFamily="49" charset="0"/>
            </a:endParaRPr>
          </a:p>
          <a:p>
            <a:pPr lvl="1"/>
            <a:r>
              <a:rPr lang="fr-FR" b="1" i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  <a:r>
              <a:rPr lang="fr-FR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ormal</a:t>
            </a:r>
            <a:r>
              <a:rPr lang="fr-FR" dirty="0" smtClean="0">
                <a:latin typeface="+mj-lt"/>
                <a:cs typeface="Courier New" panose="02070309020205020404" pitchFamily="49" charset="0"/>
              </a:rPr>
              <a:t> : ne met le texte en penché (choisi par défaut sauf pour 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em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&gt;&lt;/</a:t>
            </a:r>
            <a:r>
              <a:rPr lang="fr-FR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em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dirty="0" smtClean="0">
                <a:latin typeface="+mj-lt"/>
                <a:cs typeface="Courier New" panose="02070309020205020404" pitchFamily="49" charset="0"/>
              </a:rPr>
              <a:t>)</a:t>
            </a:r>
          </a:p>
          <a:p>
            <a:pPr lvl="1"/>
            <a:endParaRPr lang="fr-FR" dirty="0">
              <a:latin typeface="+mj-lt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u="sng" dirty="0" smtClean="0">
                <a:latin typeface="+mj-lt"/>
                <a:cs typeface="Courier New" panose="02070309020205020404" pitchFamily="49" charset="0"/>
              </a:rPr>
              <a:t>Exemples</a:t>
            </a:r>
            <a:r>
              <a:rPr lang="fr-FR" dirty="0" smtClean="0">
                <a:latin typeface="+mj-lt"/>
                <a:cs typeface="Courier New" panose="02070309020205020404" pitchFamily="49" charset="0"/>
              </a:rPr>
              <a:t> : </a:t>
            </a:r>
          </a:p>
          <a:p>
            <a:r>
              <a:rPr lang="fr-FR" dirty="0">
                <a:latin typeface="+mj-lt"/>
                <a:cs typeface="Courier New" panose="02070309020205020404" pitchFamily="49" charset="0"/>
              </a:rPr>
              <a:t>E</a:t>
            </a:r>
            <a:r>
              <a:rPr lang="fr-FR" dirty="0" smtClean="0">
                <a:latin typeface="+mj-lt"/>
                <a:cs typeface="Courier New" panose="02070309020205020404" pitchFamily="49" charset="0"/>
              </a:rPr>
              <a:t>nlever la mise en italique de la balise 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em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&gt;&lt;/</a:t>
            </a:r>
            <a:r>
              <a:rPr lang="fr-FR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em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0" indent="0">
              <a:buNone/>
            </a:pPr>
            <a:r>
              <a:rPr lang="fr-FR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em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font-style : </a:t>
            </a:r>
            <a:r>
              <a:rPr lang="fr-FR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normal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r>
              <a:rPr lang="fr-FR" dirty="0" smtClean="0">
                <a:latin typeface="+mj-lt"/>
                <a:cs typeface="Courier New" panose="02070309020205020404" pitchFamily="49" charset="0"/>
              </a:rPr>
              <a:t>Mettre tout le texte des éléments portant la classe 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intro</a:t>
            </a:r>
            <a:r>
              <a:rPr lang="fr-FR" dirty="0" smtClean="0">
                <a:latin typeface="+mj-lt"/>
                <a:cs typeface="Courier New" panose="02070309020205020404" pitchFamily="49" charset="0"/>
              </a:rPr>
              <a:t> en italique</a:t>
            </a:r>
          </a:p>
          <a:p>
            <a:pPr marL="0" indent="0">
              <a:buNone/>
            </a:pP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.intro 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font-style : </a:t>
            </a:r>
            <a:r>
              <a:rPr lang="fr-FR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italique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486448704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La mise en forme du texte : La décoration de texte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434109" y="1248003"/>
            <a:ext cx="11176699" cy="59140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>
                <a:cs typeface="Courier New" panose="02070309020205020404" pitchFamily="49" charset="0"/>
              </a:rPr>
              <a:t>Tous les autres effets sont considérés comme de la « décoration de texte »</a:t>
            </a:r>
          </a:p>
          <a:p>
            <a:r>
              <a:rPr lang="fr-FR" dirty="0" smtClean="0">
                <a:cs typeface="Courier New" panose="02070309020205020404" pitchFamily="49" charset="0"/>
              </a:rPr>
              <a:t>Propriété 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text-decoration</a:t>
            </a:r>
            <a:endParaRPr lang="fr-FR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fr-FR" b="1" i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underline</a:t>
            </a:r>
            <a:r>
              <a:rPr lang="fr-FR" dirty="0" smtClean="0">
                <a:latin typeface="+mj-lt"/>
                <a:cs typeface="Courier New" panose="02070309020205020404" pitchFamily="49" charset="0"/>
              </a:rPr>
              <a:t> : souligne le texte</a:t>
            </a:r>
          </a:p>
          <a:p>
            <a:pPr lvl="1"/>
            <a:r>
              <a:rPr lang="fr-FR" b="1" i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overline</a:t>
            </a:r>
            <a:r>
              <a:rPr lang="fr-FR" dirty="0" smtClean="0">
                <a:cs typeface="Courier New" panose="02070309020205020404" pitchFamily="49" charset="0"/>
              </a:rPr>
              <a:t> </a:t>
            </a:r>
            <a:r>
              <a:rPr lang="fr-FR" dirty="0">
                <a:cs typeface="Courier New" panose="02070309020205020404" pitchFamily="49" charset="0"/>
              </a:rPr>
              <a:t>: met </a:t>
            </a:r>
            <a:r>
              <a:rPr lang="fr-FR" dirty="0" smtClean="0">
                <a:cs typeface="Courier New" panose="02070309020205020404" pitchFamily="49" charset="0"/>
              </a:rPr>
              <a:t>une barre au dessus du texte</a:t>
            </a:r>
            <a:endParaRPr lang="fr-FR" dirty="0" smtClean="0">
              <a:latin typeface="+mj-lt"/>
              <a:cs typeface="Courier New" panose="02070309020205020404" pitchFamily="49" charset="0"/>
            </a:endParaRPr>
          </a:p>
          <a:p>
            <a:pPr lvl="1"/>
            <a:r>
              <a:rPr lang="fr-FR" b="1" i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</a:t>
            </a:r>
            <a:r>
              <a:rPr lang="fr-FR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ine-</a:t>
            </a:r>
            <a:r>
              <a:rPr lang="fr-FR" b="1" i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through</a:t>
            </a:r>
            <a:r>
              <a:rPr lang="fr-FR" dirty="0" smtClean="0">
                <a:latin typeface="+mj-lt"/>
                <a:cs typeface="Courier New" panose="02070309020205020404" pitchFamily="49" charset="0"/>
              </a:rPr>
              <a:t> : barre le texte</a:t>
            </a:r>
          </a:p>
          <a:p>
            <a:pPr lvl="1"/>
            <a:r>
              <a:rPr lang="fr-FR" b="1" i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blink</a:t>
            </a:r>
            <a:r>
              <a:rPr lang="fr-FR" dirty="0" smtClean="0">
                <a:cs typeface="Courier New" panose="02070309020205020404" pitchFamily="49" charset="0"/>
              </a:rPr>
              <a:t> </a:t>
            </a:r>
            <a:r>
              <a:rPr lang="fr-FR" dirty="0">
                <a:cs typeface="Courier New" panose="02070309020205020404" pitchFamily="49" charset="0"/>
              </a:rPr>
              <a:t>: </a:t>
            </a:r>
            <a:r>
              <a:rPr lang="fr-FR" dirty="0" smtClean="0">
                <a:cs typeface="Courier New" panose="02070309020205020404" pitchFamily="49" charset="0"/>
              </a:rPr>
              <a:t>fait clignoter le texte (à éviter)</a:t>
            </a:r>
          </a:p>
          <a:p>
            <a:pPr lvl="1"/>
            <a:r>
              <a:rPr lang="fr-FR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none</a:t>
            </a:r>
            <a:r>
              <a:rPr lang="fr-FR" dirty="0" smtClean="0">
                <a:cs typeface="Courier New" panose="02070309020205020404" pitchFamily="49" charset="0"/>
              </a:rPr>
              <a:t> </a:t>
            </a:r>
            <a:r>
              <a:rPr lang="fr-FR" dirty="0">
                <a:cs typeface="Courier New" panose="02070309020205020404" pitchFamily="49" charset="0"/>
              </a:rPr>
              <a:t>: </a:t>
            </a:r>
            <a:r>
              <a:rPr lang="fr-FR" dirty="0" smtClean="0">
                <a:cs typeface="Courier New" panose="02070309020205020404" pitchFamily="49" charset="0"/>
              </a:rPr>
              <a:t>ne fait rien (choisi par défaut)</a:t>
            </a:r>
          </a:p>
          <a:p>
            <a:pPr lvl="1"/>
            <a:endParaRPr lang="fr-FR" dirty="0">
              <a:latin typeface="+mj-lt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u="sng" dirty="0" smtClean="0">
                <a:latin typeface="+mj-lt"/>
                <a:cs typeface="Courier New" panose="02070309020205020404" pitchFamily="49" charset="0"/>
              </a:rPr>
              <a:t>Exemples</a:t>
            </a:r>
            <a:r>
              <a:rPr lang="fr-FR" dirty="0" smtClean="0">
                <a:latin typeface="+mj-lt"/>
                <a:cs typeface="Courier New" panose="02070309020205020404" pitchFamily="49" charset="0"/>
              </a:rPr>
              <a:t> : Souligner les gros titres</a:t>
            </a:r>
          </a:p>
          <a:p>
            <a:pPr marL="0" indent="0">
              <a:buNone/>
            </a:pP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h1 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text-decoration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: </a:t>
            </a:r>
            <a:r>
              <a:rPr lang="fr-FR" b="1" i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underline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085032121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La mise en forme du texte : La police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434109" y="1360297"/>
            <a:ext cx="11176699" cy="59140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>
                <a:cs typeface="Courier New" panose="02070309020205020404" pitchFamily="49" charset="0"/>
              </a:rPr>
              <a:t>Propriété 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font-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family</a:t>
            </a:r>
            <a:endParaRPr lang="fr-FR" b="1" i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dirty="0" smtClean="0">
                <a:cs typeface="Courier New" panose="02070309020205020404" pitchFamily="49" charset="0"/>
              </a:rPr>
              <a:t>Polices connues par défaut par la plupart des navigateurs :</a:t>
            </a:r>
          </a:p>
          <a:p>
            <a:pPr lvl="1"/>
            <a:r>
              <a:rPr lang="fr-FR" dirty="0" smtClean="0">
                <a:latin typeface="+mj-lt"/>
                <a:cs typeface="Courier New" panose="02070309020205020404" pitchFamily="49" charset="0"/>
              </a:rPr>
              <a:t>Arial</a:t>
            </a:r>
          </a:p>
          <a:p>
            <a:pPr lvl="1"/>
            <a:r>
              <a:rPr lang="fr-FR" dirty="0" smtClean="0">
                <a:latin typeface="+mj-lt"/>
                <a:cs typeface="Courier New" panose="02070309020205020404" pitchFamily="49" charset="0"/>
              </a:rPr>
              <a:t>Arial black</a:t>
            </a:r>
          </a:p>
          <a:p>
            <a:pPr lvl="1"/>
            <a:r>
              <a:rPr lang="fr-FR" dirty="0" err="1" smtClean="0">
                <a:latin typeface="+mj-lt"/>
                <a:cs typeface="Courier New" panose="02070309020205020404" pitchFamily="49" charset="0"/>
              </a:rPr>
              <a:t>Comic</a:t>
            </a:r>
            <a:r>
              <a:rPr lang="fr-FR" dirty="0" smtClean="0">
                <a:latin typeface="+mj-lt"/>
                <a:cs typeface="Courier New" panose="02070309020205020404" pitchFamily="49" charset="0"/>
              </a:rPr>
              <a:t> Sans MS</a:t>
            </a:r>
          </a:p>
          <a:p>
            <a:pPr lvl="1"/>
            <a:r>
              <a:rPr lang="fr-FR" dirty="0" smtClean="0">
                <a:latin typeface="+mj-lt"/>
                <a:cs typeface="Courier New" panose="02070309020205020404" pitchFamily="49" charset="0"/>
              </a:rPr>
              <a:t>Courier New</a:t>
            </a:r>
          </a:p>
          <a:p>
            <a:pPr lvl="1"/>
            <a:r>
              <a:rPr lang="fr-FR" dirty="0" smtClean="0">
                <a:latin typeface="+mj-lt"/>
                <a:cs typeface="Courier New" panose="02070309020205020404" pitchFamily="49" charset="0"/>
              </a:rPr>
              <a:t>Georgia</a:t>
            </a:r>
          </a:p>
          <a:p>
            <a:pPr lvl="1"/>
            <a:r>
              <a:rPr lang="fr-FR" dirty="0" smtClean="0">
                <a:latin typeface="+mj-lt"/>
                <a:cs typeface="Courier New" panose="02070309020205020404" pitchFamily="49" charset="0"/>
              </a:rPr>
              <a:t>Impact</a:t>
            </a:r>
          </a:p>
          <a:p>
            <a:pPr lvl="1"/>
            <a:r>
              <a:rPr lang="fr-FR" dirty="0" smtClean="0">
                <a:latin typeface="+mj-lt"/>
                <a:cs typeface="Courier New" panose="02070309020205020404" pitchFamily="49" charset="0"/>
              </a:rPr>
              <a:t>Sans-Serif</a:t>
            </a:r>
          </a:p>
          <a:p>
            <a:pPr lvl="1"/>
            <a:r>
              <a:rPr lang="fr-FR" dirty="0" smtClean="0">
                <a:latin typeface="+mj-lt"/>
                <a:cs typeface="Courier New" panose="02070309020205020404" pitchFamily="49" charset="0"/>
              </a:rPr>
              <a:t>Serif </a:t>
            </a:r>
          </a:p>
          <a:p>
            <a:pPr lvl="1"/>
            <a:r>
              <a:rPr lang="fr-FR" dirty="0" smtClean="0">
                <a:latin typeface="+mj-lt"/>
                <a:cs typeface="Courier New" panose="02070309020205020404" pitchFamily="49" charset="0"/>
              </a:rPr>
              <a:t>Times New Roman</a:t>
            </a:r>
          </a:p>
          <a:p>
            <a:pPr lvl="1"/>
            <a:r>
              <a:rPr lang="fr-FR" dirty="0" err="1" smtClean="0">
                <a:latin typeface="+mj-lt"/>
                <a:cs typeface="Courier New" panose="02070309020205020404" pitchFamily="49" charset="0"/>
              </a:rPr>
              <a:t>Trebuchet</a:t>
            </a:r>
            <a:r>
              <a:rPr lang="fr-FR" dirty="0" smtClean="0">
                <a:latin typeface="+mj-lt"/>
                <a:cs typeface="Courier New" panose="02070309020205020404" pitchFamily="49" charset="0"/>
              </a:rPr>
              <a:t> MS</a:t>
            </a:r>
          </a:p>
          <a:p>
            <a:pPr lvl="1"/>
            <a:r>
              <a:rPr lang="fr-FR" dirty="0" err="1" smtClean="0">
                <a:latin typeface="+mj-lt"/>
                <a:cs typeface="Courier New" panose="02070309020205020404" pitchFamily="49" charset="0"/>
              </a:rPr>
              <a:t>Verdana</a:t>
            </a:r>
            <a:endParaRPr lang="fr-FR" dirty="0">
              <a:latin typeface="+mj-lt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4527282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La mise en forme du texte : La police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434109" y="1713224"/>
            <a:ext cx="11176699" cy="59140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>
                <a:cs typeface="Courier New" panose="02070309020205020404" pitchFamily="49" charset="0"/>
              </a:rPr>
              <a:t>Possibilité d’importer sa propre police depuis internet</a:t>
            </a:r>
          </a:p>
          <a:p>
            <a:r>
              <a:rPr lang="fr-FR" dirty="0" smtClean="0">
                <a:cs typeface="Courier New" panose="02070309020205020404" pitchFamily="49" charset="0"/>
              </a:rPr>
              <a:t>Police non connue par le navigateur donc il faut la faire télécharger par l’utilisateur</a:t>
            </a:r>
          </a:p>
          <a:p>
            <a:r>
              <a:rPr lang="fr-FR" dirty="0" smtClean="0">
                <a:cs typeface="Courier New" panose="02070309020205020404" pitchFamily="49" charset="0"/>
              </a:rPr>
              <a:t>Utilisation de la règle 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@font-face</a:t>
            </a:r>
          </a:p>
          <a:p>
            <a:pPr marL="0" indent="0">
              <a:buNone/>
            </a:pPr>
            <a:r>
              <a:rPr lang="fr-FR" u="sng" dirty="0" smtClean="0">
                <a:cs typeface="Courier New" panose="02070309020205020404" pitchFamily="49" charset="0"/>
              </a:rPr>
              <a:t>Exemples</a:t>
            </a:r>
            <a:r>
              <a:rPr lang="fr-FR" dirty="0" smtClean="0">
                <a:cs typeface="Courier New" panose="02070309020205020404" pitchFamily="49" charset="0"/>
              </a:rPr>
              <a:t> : </a:t>
            </a:r>
          </a:p>
          <a:p>
            <a:r>
              <a:rPr lang="fr-FR" dirty="0" smtClean="0">
                <a:cs typeface="Courier New" panose="02070309020205020404" pitchFamily="49" charset="0"/>
              </a:rPr>
              <a:t>Importer sa propre police</a:t>
            </a:r>
          </a:p>
          <a:p>
            <a:pPr marL="0" indent="0">
              <a:buNone/>
            </a:pP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@font-face 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font-family</a:t>
            </a:r>
            <a:r>
              <a:rPr lang="en-GB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GB" b="1" i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"Open Sans</a:t>
            </a:r>
            <a:r>
              <a:rPr lang="en-GB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GB" b="1" i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url</a:t>
            </a:r>
            <a:r>
              <a:rPr lang="en-GB" b="1" i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("/fonts/OpenSans-Regular-webfont.woff2") format("woff2</a:t>
            </a:r>
            <a:r>
              <a:rPr lang="en-GB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  </a:t>
            </a:r>
            <a:r>
              <a:rPr lang="en-GB" b="1" i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url</a:t>
            </a:r>
            <a:r>
              <a:rPr lang="en-GB" b="1" i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("/fonts/</a:t>
            </a:r>
            <a:r>
              <a:rPr lang="en-GB" b="1" i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OpenSans</a:t>
            </a:r>
            <a:r>
              <a:rPr lang="en-GB" b="1" i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-Regular-</a:t>
            </a:r>
            <a:r>
              <a:rPr lang="en-GB" b="1" i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webfont.woff</a:t>
            </a:r>
            <a:r>
              <a:rPr lang="en-GB" b="1" i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") format("</a:t>
            </a:r>
            <a:r>
              <a:rPr lang="en-GB" b="1" i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woff</a:t>
            </a:r>
            <a:r>
              <a:rPr lang="en-GB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fr-FR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dirty="0" smtClean="0">
                <a:cs typeface="Courier New" panose="02070309020205020404" pitchFamily="49" charset="0"/>
              </a:rPr>
              <a:t>Définir une police aux paragraphes</a:t>
            </a:r>
          </a:p>
          <a:p>
            <a:pPr marL="0" indent="0">
              <a:buNone/>
            </a:pP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font-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family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GB" b="1" i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"Open </a:t>
            </a:r>
            <a:r>
              <a:rPr lang="en-GB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Sans“, Arial, Serif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GB" b="1" i="1" dirty="0" smtClean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/* </a:t>
            </a:r>
            <a:r>
              <a:rPr lang="en-GB" b="1" i="1" dirty="0" err="1" smtClean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Définir</a:t>
            </a:r>
            <a:r>
              <a:rPr lang="en-GB" b="1" i="1" dirty="0" smtClean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i="1" dirty="0" err="1" smtClean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plusieurs</a:t>
            </a:r>
            <a:r>
              <a:rPr lang="en-GB" b="1" i="1" dirty="0" smtClean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polices */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fr-FR" dirty="0">
              <a:cs typeface="Courier New" panose="02070309020205020404" pitchFamily="49" charset="0"/>
            </a:endParaRPr>
          </a:p>
          <a:p>
            <a:endParaRPr lang="fr-FR" b="1" i="1" dirty="0" smtClean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3410337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La mise en forme du texte : l’alignement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434109" y="1199880"/>
            <a:ext cx="11176699" cy="59140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>
                <a:cs typeface="Courier New" panose="02070309020205020404" pitchFamily="49" charset="0"/>
              </a:rPr>
              <a:t>Propriété 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text-align</a:t>
            </a:r>
            <a:r>
              <a:rPr lang="fr-FR" dirty="0" smtClean="0">
                <a:cs typeface="Courier New" panose="02070309020205020404" pitchFamily="49" charset="0"/>
              </a:rPr>
              <a:t> :</a:t>
            </a:r>
          </a:p>
          <a:p>
            <a:pPr lvl="1"/>
            <a:r>
              <a:rPr lang="fr-FR" b="1" i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</a:t>
            </a:r>
            <a:r>
              <a:rPr lang="fr-FR" b="1" i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eft</a:t>
            </a:r>
            <a:r>
              <a:rPr lang="fr-F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ourier New" panose="02070309020205020404" pitchFamily="49" charset="0"/>
              </a:rPr>
              <a:t> : aligne le texte à gauche mais pas à droite</a:t>
            </a:r>
          </a:p>
          <a:p>
            <a:pPr lvl="1"/>
            <a:r>
              <a:rPr lang="fr-FR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right</a:t>
            </a:r>
            <a:r>
              <a:rPr lang="fr-F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ourier New" panose="02070309020205020404" pitchFamily="49" charset="0"/>
              </a:rPr>
              <a:t> : aligne le texte à droite mais pas à gauche</a:t>
            </a:r>
          </a:p>
          <a:p>
            <a:pPr lvl="1"/>
            <a:r>
              <a:rPr lang="fr-FR" b="1" i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fr-FR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enter</a:t>
            </a:r>
            <a:r>
              <a:rPr lang="fr-F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ourier New" panose="02070309020205020404" pitchFamily="49" charset="0"/>
              </a:rPr>
              <a:t> : centre le texte</a:t>
            </a:r>
          </a:p>
          <a:p>
            <a:pPr lvl="1"/>
            <a:r>
              <a:rPr lang="fr-FR" b="1" i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</a:t>
            </a:r>
            <a:r>
              <a:rPr lang="fr-FR" b="1" i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ustify</a:t>
            </a:r>
            <a:r>
              <a:rPr lang="fr-F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ourier New" panose="02070309020205020404" pitchFamily="49" charset="0"/>
              </a:rPr>
              <a:t> : aligne le texte à gauche et à droite</a:t>
            </a:r>
          </a:p>
          <a:p>
            <a:pPr marL="0" indent="0">
              <a:buNone/>
            </a:pPr>
            <a:endParaRPr lang="fr-FR" u="sng" dirty="0" smtClean="0"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u="sng" dirty="0" smtClean="0">
                <a:cs typeface="Courier New" panose="02070309020205020404" pitchFamily="49" charset="0"/>
              </a:rPr>
              <a:t>Exemple</a:t>
            </a:r>
            <a:r>
              <a:rPr lang="fr-FR" dirty="0" smtClean="0">
                <a:cs typeface="Courier New" panose="02070309020205020404" pitchFamily="49" charset="0"/>
              </a:rPr>
              <a:t> : Centrer les gros titres </a:t>
            </a:r>
          </a:p>
          <a:p>
            <a:pPr marL="0" indent="0">
              <a:buNone/>
            </a:pP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text-align : </a:t>
            </a:r>
            <a:r>
              <a:rPr lang="en-GB" b="1" i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center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fr-FR" dirty="0">
              <a:cs typeface="Courier New" panose="02070309020205020404" pitchFamily="49" charset="0"/>
            </a:endParaRPr>
          </a:p>
          <a:p>
            <a:endParaRPr lang="fr-FR" b="1" i="1" dirty="0" smtClean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1761848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La mise en forme du texte : faire flotter une image dans du texte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434109" y="442506"/>
            <a:ext cx="11176699" cy="59140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>
                <a:cs typeface="Courier New" panose="02070309020205020404" pitchFamily="49" charset="0"/>
              </a:rPr>
              <a:t>Propriété 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fr-FR" dirty="0" smtClean="0">
                <a:cs typeface="Courier New" panose="02070309020205020404" pitchFamily="49" charset="0"/>
              </a:rPr>
              <a:t> :</a:t>
            </a:r>
          </a:p>
          <a:p>
            <a:pPr lvl="1"/>
            <a:r>
              <a:rPr lang="fr-FR" b="1" i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</a:t>
            </a:r>
            <a:r>
              <a:rPr lang="fr-FR" b="1" i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eft</a:t>
            </a:r>
            <a:r>
              <a:rPr lang="fr-F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ourier New" panose="02070309020205020404" pitchFamily="49" charset="0"/>
              </a:rPr>
              <a:t> : fait flotter l’élément à gauche du texte</a:t>
            </a:r>
          </a:p>
          <a:p>
            <a:pPr lvl="1"/>
            <a:r>
              <a:rPr lang="fr-FR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right</a:t>
            </a:r>
            <a:r>
              <a:rPr lang="fr-F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ourier New" panose="02070309020205020404" pitchFamily="49" charset="0"/>
              </a:rPr>
              <a:t> : fait flotter l’élément à droite du texte</a:t>
            </a:r>
            <a:endParaRPr lang="fr-FR" u="sng" dirty="0" smtClean="0"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u="sng" dirty="0" smtClean="0">
                <a:cs typeface="Courier New" panose="02070309020205020404" pitchFamily="49" charset="0"/>
              </a:rPr>
              <a:t>Exemple</a:t>
            </a:r>
            <a:r>
              <a:rPr lang="fr-FR" dirty="0" smtClean="0">
                <a:cs typeface="Courier New" panose="02070309020205020404" pitchFamily="49" charset="0"/>
              </a:rPr>
              <a:t> : Faire flotter l’image à gauche des paragraphes</a:t>
            </a:r>
          </a:p>
          <a:p>
            <a:pPr marL="0" indent="0">
              <a:buNone/>
            </a:pPr>
            <a:r>
              <a:rPr lang="en-GB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img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float : </a:t>
            </a:r>
            <a:r>
              <a:rPr lang="en-GB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left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fr-FR" dirty="0">
              <a:cs typeface="Courier New" panose="02070309020205020404" pitchFamily="49" charset="0"/>
            </a:endParaRPr>
          </a:p>
          <a:p>
            <a:endParaRPr lang="fr-FR" b="1" i="1" dirty="0" smtClean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0388" y="4129589"/>
            <a:ext cx="8810420" cy="2560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426816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La mise en forme du texte : faire flotter une image dans du texte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434109" y="971892"/>
            <a:ext cx="11176699" cy="59140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>
                <a:cs typeface="Courier New" panose="02070309020205020404" pitchFamily="49" charset="0"/>
              </a:rPr>
              <a:t>Propriété 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clear</a:t>
            </a:r>
            <a:r>
              <a:rPr lang="fr-FR" dirty="0" smtClean="0">
                <a:cs typeface="Courier New" panose="02070309020205020404" pitchFamily="49" charset="0"/>
              </a:rPr>
              <a:t> :</a:t>
            </a:r>
          </a:p>
          <a:p>
            <a:pPr lvl="1"/>
            <a:r>
              <a:rPr lang="fr-FR" b="1" i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</a:t>
            </a:r>
            <a:r>
              <a:rPr lang="fr-FR" b="1" i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eft</a:t>
            </a:r>
            <a:r>
              <a:rPr lang="fr-F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ourier New" panose="02070309020205020404" pitchFamily="49" charset="0"/>
              </a:rPr>
              <a:t> : replace le texte en dessous de l’image si propriété </a:t>
            </a:r>
            <a:r>
              <a:rPr lang="fr-FR" b="1" i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fr-F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ourier New" panose="02070309020205020404" pitchFamily="49" charset="0"/>
              </a:rPr>
              <a:t> de l’image est à </a:t>
            </a:r>
            <a:r>
              <a:rPr lang="fr-FR" b="1" i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left</a:t>
            </a:r>
            <a:endParaRPr lang="fr-FR" b="1" i="1" dirty="0" smtClean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fr-FR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right</a:t>
            </a:r>
            <a:r>
              <a:rPr lang="fr-F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ourier New" panose="02070309020205020404" pitchFamily="49" charset="0"/>
              </a:rPr>
              <a:t> : 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cs typeface="Courier New" panose="02070309020205020404" pitchFamily="49" charset="0"/>
              </a:rPr>
              <a:t>replace le texte en dessous de l’image </a:t>
            </a:r>
            <a:r>
              <a:rPr lang="fr-FR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Courier New" panose="02070309020205020404" pitchFamily="49" charset="0"/>
              </a:rPr>
              <a:t>si 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cs typeface="Courier New" panose="02070309020205020404" pitchFamily="49" charset="0"/>
              </a:rPr>
              <a:t>propriété </a:t>
            </a:r>
            <a:r>
              <a:rPr lang="fr-FR" b="1" i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fr-FR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Courier New" panose="02070309020205020404" pitchFamily="49" charset="0"/>
              </a:rPr>
              <a:t> 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cs typeface="Courier New" panose="02070309020205020404" pitchFamily="49" charset="0"/>
              </a:rPr>
              <a:t>de l’image est à </a:t>
            </a:r>
            <a:r>
              <a:rPr lang="fr-FR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right</a:t>
            </a:r>
          </a:p>
          <a:p>
            <a:pPr lvl="1"/>
            <a:r>
              <a:rPr lang="fr-FR" b="1" i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fr-FR" b="1" i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oth</a:t>
            </a:r>
            <a:r>
              <a:rPr lang="fr-F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ourier New" panose="02070309020205020404" pitchFamily="49" charset="0"/>
              </a:rPr>
              <a:t> : replace le texte en dessous de l’image si propriété </a:t>
            </a:r>
            <a:r>
              <a:rPr lang="fr-FR" b="1" i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fr-F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ourier New" panose="02070309020205020404" pitchFamily="49" charset="0"/>
              </a:rPr>
              <a:t> est à </a:t>
            </a:r>
            <a:r>
              <a:rPr lang="fr-FR" b="1" i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left</a:t>
            </a:r>
            <a:r>
              <a:rPr lang="fr-F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ourier New" panose="02070309020205020404" pitchFamily="49" charset="0"/>
              </a:rPr>
              <a:t> ou à </a:t>
            </a:r>
            <a:r>
              <a:rPr lang="fr-FR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right</a:t>
            </a:r>
            <a:endParaRPr lang="fr-FR" b="1" i="1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u="sng" dirty="0" smtClean="0">
                <a:cs typeface="Courier New" panose="02070309020205020404" pitchFamily="49" charset="0"/>
              </a:rPr>
              <a:t>Exemple</a:t>
            </a:r>
            <a:r>
              <a:rPr lang="fr-FR" dirty="0" smtClean="0">
                <a:cs typeface="Courier New" panose="02070309020205020404" pitchFamily="49" charset="0"/>
              </a:rPr>
              <a:t> : Faire flotter l’image à gauche des paragraphes</a:t>
            </a:r>
          </a:p>
          <a:p>
            <a:pPr marL="0" indent="0">
              <a:buNone/>
            </a:pPr>
            <a:r>
              <a:rPr lang="en-GB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img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float : </a:t>
            </a:r>
            <a:r>
              <a:rPr lang="en-GB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left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.parag2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lang="en-GB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clear </a:t>
            </a:r>
            <a:r>
              <a:rPr lang="en-GB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GB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both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lang="en-GB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GB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fr-FR" dirty="0"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2738250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La mise en forme du texte : faire flotter une image dans du texte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108" y="2623088"/>
            <a:ext cx="10972801" cy="2823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6263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Manipulation de texte :  ACCENTUER UN MOT OU UNE EXPRESSION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81192" y="2724727"/>
            <a:ext cx="11029615" cy="3134072"/>
          </a:xfrm>
        </p:spPr>
        <p:txBody>
          <a:bodyPr/>
          <a:lstStyle/>
          <a:p>
            <a:pPr marL="0" indent="0">
              <a:buNone/>
            </a:pP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p&gt;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Elon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Reeve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Musk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(prononciation 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: /ˈiː.</a:t>
            </a:r>
            <a:r>
              <a:rPr lang="fr-FR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lɒn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ˈ</a:t>
            </a:r>
            <a:r>
              <a:rPr lang="fr-FR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mʌsk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/), 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né le 28 juin 1971 à Pretoria, est un entrepreneur, chef d'entreprise et ingénieur d'origine sud-africaine naturalisé canadien en 1988 puis américain en 2002. Il est actuellement installé à Los Angeles. Il est le PDG et directeur de la technologie de la société 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SpaceX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mais également DG, directeur architecture produit de la société 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Tesla, 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et ancien président du conseil d'administration de 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SolarCity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et de 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Tesla. 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Il est également le fondateur de 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The </a:t>
            </a:r>
            <a:r>
              <a:rPr lang="fr-FR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Boring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Company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une société de construction de tunnels, et de 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Neuralink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une société de </a:t>
            </a:r>
            <a:r>
              <a:rPr lang="fr-FR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neurotechnologie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&lt;/p&gt;</a:t>
            </a:r>
          </a:p>
          <a:p>
            <a:pPr marL="0" indent="0">
              <a:buNone/>
            </a:pPr>
            <a:endParaRPr lang="fr-FR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81192" y="2035675"/>
            <a:ext cx="11309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u="sng" dirty="0" smtClean="0">
                <a:cs typeface="Courier New" panose="02070309020205020404" pitchFamily="49" charset="0"/>
              </a:rPr>
              <a:t>Exemple</a:t>
            </a:r>
            <a:r>
              <a:rPr lang="fr-FR" dirty="0" smtClean="0">
                <a:cs typeface="Courier New" panose="02070309020205020404" pitchFamily="49" charset="0"/>
              </a:rPr>
              <a:t> : </a:t>
            </a:r>
            <a:endParaRPr lang="fr-FR" dirty="0"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249430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Bordure et ombre : les bordures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434109" y="1359820"/>
            <a:ext cx="11176699" cy="59140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>
                <a:cs typeface="Courier New" panose="02070309020205020404" pitchFamily="49" charset="0"/>
              </a:rPr>
              <a:t>Propriété 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border.</a:t>
            </a:r>
            <a:r>
              <a:rPr lang="fr-FR" dirty="0" smtClean="0">
                <a:cs typeface="Courier New" panose="02070309020205020404" pitchFamily="49" charset="0"/>
              </a:rPr>
              <a:t> Renseigner chacune de ces valeurs :</a:t>
            </a:r>
          </a:p>
          <a:p>
            <a:pPr lvl="1"/>
            <a:r>
              <a:rPr lang="fr-F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ourier New" panose="02070309020205020404" pitchFamily="49" charset="0"/>
              </a:rPr>
              <a:t>épaisseur de la bordure (en px)</a:t>
            </a:r>
            <a:endParaRPr lang="fr-FR" b="1" i="1" dirty="0" smtClean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fr-FR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Courier New" panose="02070309020205020404" pitchFamily="49" charset="0"/>
              </a:rPr>
              <a:t>couleur de la bordure</a:t>
            </a:r>
            <a:endParaRPr lang="fr-FR" dirty="0" smtClean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Courier New" panose="02070309020205020404" pitchFamily="49" charset="0"/>
            </a:endParaRPr>
          </a:p>
          <a:p>
            <a:pPr lvl="1"/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ourier New" panose="02070309020205020404" pitchFamily="49" charset="0"/>
              </a:rPr>
              <a:t>a</a:t>
            </a:r>
            <a:r>
              <a:rPr lang="fr-F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ourier New" panose="02070309020205020404" pitchFamily="49" charset="0"/>
              </a:rPr>
              <a:t>spect de la bordure :</a:t>
            </a:r>
          </a:p>
          <a:p>
            <a:pPr lvl="2"/>
            <a:r>
              <a:rPr lang="fr-FR" b="1" i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fr-FR" b="1" i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olid</a:t>
            </a:r>
            <a:r>
              <a:rPr lang="fr-F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ourier New" panose="02070309020205020404" pitchFamily="49" charset="0"/>
              </a:rPr>
              <a:t> : en trait plein</a:t>
            </a:r>
          </a:p>
          <a:p>
            <a:pPr lvl="2"/>
            <a:r>
              <a:rPr lang="fr-FR" b="1" i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</a:t>
            </a:r>
            <a:r>
              <a:rPr lang="fr-FR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ouble</a:t>
            </a:r>
            <a:r>
              <a:rPr lang="fr-F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ourier New" panose="02070309020205020404" pitchFamily="49" charset="0"/>
              </a:rPr>
              <a:t> : en double traits pleins</a:t>
            </a:r>
          </a:p>
          <a:p>
            <a:pPr lvl="2"/>
            <a:r>
              <a:rPr lang="fr-FR" b="1" i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</a:t>
            </a:r>
            <a:r>
              <a:rPr lang="fr-FR" b="1" i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ashed</a:t>
            </a:r>
            <a:r>
              <a:rPr lang="fr-F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ourier New" panose="02070309020205020404" pitchFamily="49" charset="0"/>
              </a:rPr>
              <a:t> : en tiret</a:t>
            </a:r>
          </a:p>
          <a:p>
            <a:pPr lvl="2"/>
            <a:r>
              <a:rPr lang="fr-FR" b="1" i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</a:t>
            </a:r>
            <a:r>
              <a:rPr lang="fr-FR" b="1" i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otted</a:t>
            </a:r>
            <a:r>
              <a:rPr lang="fr-F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ourier New" panose="02070309020205020404" pitchFamily="49" charset="0"/>
              </a:rPr>
              <a:t> : en pointillé</a:t>
            </a:r>
          </a:p>
          <a:p>
            <a:pPr lvl="2"/>
            <a:r>
              <a:rPr lang="fr-FR" b="1" i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</a:t>
            </a:r>
            <a:r>
              <a:rPr lang="fr-FR" b="1" i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utset</a:t>
            </a:r>
            <a:r>
              <a:rPr lang="fr-F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ourier New" panose="02070309020205020404" pitchFamily="49" charset="0"/>
              </a:rPr>
              <a:t> : effet de surélévation</a:t>
            </a:r>
          </a:p>
          <a:p>
            <a:pPr lvl="2"/>
            <a:r>
              <a:rPr lang="fr-FR" b="1" i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fr-FR" b="1" i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nset</a:t>
            </a:r>
            <a:r>
              <a:rPr lang="fr-F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ourier New" panose="02070309020205020404" pitchFamily="49" charset="0"/>
              </a:rPr>
              <a:t> : effet d’enfoncement</a:t>
            </a:r>
            <a:endParaRPr lang="fr-FR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u="sng" dirty="0" smtClean="0">
                <a:cs typeface="Courier New" panose="02070309020205020404" pitchFamily="49" charset="0"/>
              </a:rPr>
              <a:t>Exemple</a:t>
            </a:r>
            <a:r>
              <a:rPr lang="fr-FR" dirty="0" smtClean="0">
                <a:cs typeface="Courier New" panose="02070309020205020404" pitchFamily="49" charset="0"/>
              </a:rPr>
              <a:t> : Entourer les articles d’une fine bordure pleine noire</a:t>
            </a:r>
          </a:p>
          <a:p>
            <a:pPr marL="0" indent="0">
              <a:buNone/>
            </a:pP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article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border : </a:t>
            </a:r>
            <a:r>
              <a:rPr lang="en-GB" b="1" i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lpx</a:t>
            </a:r>
            <a:r>
              <a:rPr lang="en-GB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solid black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fr-FR" dirty="0"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0592167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Bordure et ombre : les bordures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434109" y="830434"/>
            <a:ext cx="11176699" cy="59140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>
                <a:cs typeface="Courier New" panose="02070309020205020404" pitchFamily="49" charset="0"/>
              </a:rPr>
              <a:t>Propriété 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border-radius</a:t>
            </a:r>
            <a:r>
              <a:rPr lang="fr-FR" dirty="0" smtClean="0">
                <a:cs typeface="Courier New" panose="02070309020205020404" pitchFamily="49" charset="0"/>
              </a:rPr>
              <a:t> </a:t>
            </a:r>
            <a:r>
              <a:rPr lang="fr-FR" dirty="0">
                <a:cs typeface="Courier New" panose="02070309020205020404" pitchFamily="49" charset="0"/>
              </a:rPr>
              <a:t>p</a:t>
            </a:r>
            <a:r>
              <a:rPr lang="fr-FR" dirty="0" smtClean="0">
                <a:cs typeface="Courier New" panose="02070309020205020404" pitchFamily="49" charset="0"/>
              </a:rPr>
              <a:t>our faire des bords arrondis avec dans l’ordre :</a:t>
            </a:r>
          </a:p>
          <a:p>
            <a:pPr lvl="1"/>
            <a:r>
              <a:rPr lang="fr-F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ourier New" panose="02070309020205020404" pitchFamily="49" charset="0"/>
              </a:rPr>
              <a:t>l’arrondi en haut à gauche de la bordure (en px)</a:t>
            </a:r>
          </a:p>
          <a:p>
            <a:pPr lvl="1"/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ourier New" panose="02070309020205020404" pitchFamily="49" charset="0"/>
              </a:rPr>
              <a:t>l</a:t>
            </a:r>
            <a:r>
              <a:rPr lang="fr-F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ourier New" panose="02070309020205020404" pitchFamily="49" charset="0"/>
              </a:rPr>
              <a:t>’arrondi en haut à droite de la bordure (en px)</a:t>
            </a:r>
          </a:p>
          <a:p>
            <a:pPr lvl="1"/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cs typeface="Courier New" panose="02070309020205020404" pitchFamily="49" charset="0"/>
              </a:rPr>
              <a:t>l’arrondi en </a:t>
            </a:r>
            <a:r>
              <a:rPr lang="fr-FR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Courier New" panose="02070309020205020404" pitchFamily="49" charset="0"/>
              </a:rPr>
              <a:t>bas à droite 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cs typeface="Courier New" panose="02070309020205020404" pitchFamily="49" charset="0"/>
              </a:rPr>
              <a:t>de la bordure (en px</a:t>
            </a:r>
            <a:r>
              <a:rPr lang="fr-FR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cs typeface="Courier New" panose="02070309020205020404" pitchFamily="49" charset="0"/>
              </a:rPr>
              <a:t>l</a:t>
            </a:r>
            <a:r>
              <a:rPr lang="fr-FR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Courier New" panose="02070309020205020404" pitchFamily="49" charset="0"/>
              </a:rPr>
              <a:t>’arrondi en bas à gauche de la bordure (en px)</a:t>
            </a:r>
            <a:endParaRPr lang="fr-FR" dirty="0">
              <a:solidFill>
                <a:schemeClr val="tx1">
                  <a:lumMod val="75000"/>
                  <a:lumOff val="25000"/>
                </a:schemeClr>
              </a:solidFill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u="sng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ourier New" panose="02070309020205020404" pitchFamily="49" charset="0"/>
              </a:rPr>
              <a:t>Exemple</a:t>
            </a:r>
            <a:r>
              <a:rPr lang="en-GB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ourier New" panose="02070309020205020404" pitchFamily="49" charset="0"/>
              </a:rPr>
              <a:t> :</a:t>
            </a:r>
          </a:p>
          <a:p>
            <a:pPr marL="0" indent="0">
              <a:buNone/>
            </a:pP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GB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encadre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border : </a:t>
            </a:r>
            <a:r>
              <a:rPr lang="en-GB" b="1" i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lpx</a:t>
            </a:r>
            <a:r>
              <a:rPr lang="en-GB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solid black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		</a:t>
            </a:r>
            <a:b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border-radius : </a:t>
            </a:r>
            <a:r>
              <a:rPr lang="en-GB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4px 10px 4px 10px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								</a:t>
            </a:r>
            <a:b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fr-FR" dirty="0"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0049218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Bordure et ombre : les ombres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434109" y="1247527"/>
            <a:ext cx="11176699" cy="59140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>
                <a:cs typeface="Courier New" panose="02070309020205020404" pitchFamily="49" charset="0"/>
              </a:rPr>
              <a:t>Les ombres portées d’un texte : propriété 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text-shadow</a:t>
            </a:r>
            <a:endParaRPr lang="fr-FR" b="1" i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dirty="0" smtClean="0">
                <a:cs typeface="Courier New" panose="02070309020205020404" pitchFamily="49" charset="0"/>
              </a:rPr>
              <a:t>Les ombres portées d’un conteneur : propriété 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box-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shadow</a:t>
            </a:r>
            <a:endParaRPr lang="fr-FR" b="1" i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fr-FR" dirty="0">
              <a:cs typeface="Courier New" panose="02070309020205020404" pitchFamily="49" charset="0"/>
            </a:endParaRPr>
          </a:p>
          <a:p>
            <a:r>
              <a:rPr lang="fr-FR" dirty="0" smtClean="0">
                <a:cs typeface="Courier New" panose="02070309020205020404" pitchFamily="49" charset="0"/>
              </a:rPr>
              <a:t>Valeurs à indiquer dans l’ordre :</a:t>
            </a:r>
          </a:p>
          <a:p>
            <a:pPr lvl="1"/>
            <a:r>
              <a:rPr lang="fr-F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ourier New" panose="02070309020205020404" pitchFamily="49" charset="0"/>
              </a:rPr>
              <a:t>le décalage horizontal de l’ombre (en px)</a:t>
            </a:r>
          </a:p>
          <a:p>
            <a:pPr lvl="1"/>
            <a:r>
              <a:rPr lang="fr-F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ourier New" panose="02070309020205020404" pitchFamily="49" charset="0"/>
              </a:rPr>
              <a:t>le décalage vertical de l’ombre (en px)</a:t>
            </a:r>
          </a:p>
          <a:p>
            <a:pPr lvl="1"/>
            <a:r>
              <a:rPr lang="fr-FR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Courier New" panose="02070309020205020404" pitchFamily="49" charset="0"/>
              </a:rPr>
              <a:t>l’adoucissement du dégradé 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cs typeface="Courier New" panose="02070309020205020404" pitchFamily="49" charset="0"/>
              </a:rPr>
              <a:t>(en px</a:t>
            </a:r>
            <a:r>
              <a:rPr lang="fr-FR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cs typeface="Courier New" panose="02070309020205020404" pitchFamily="49" charset="0"/>
              </a:rPr>
              <a:t>l</a:t>
            </a:r>
            <a:r>
              <a:rPr lang="fr-FR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Courier New" panose="02070309020205020404" pitchFamily="49" charset="0"/>
              </a:rPr>
              <a:t>a couleur de l’ombre </a:t>
            </a:r>
            <a:endParaRPr lang="fr-FR" dirty="0">
              <a:solidFill>
                <a:schemeClr val="tx1">
                  <a:lumMod val="75000"/>
                  <a:lumOff val="25000"/>
                </a:schemeClr>
              </a:solidFill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u="sng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ourier New" panose="02070309020205020404" pitchFamily="49" charset="0"/>
              </a:rPr>
              <a:t>Exemple</a:t>
            </a:r>
            <a:r>
              <a:rPr lang="en-GB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ourier New" panose="02070309020205020404" pitchFamily="49" charset="0"/>
              </a:rPr>
              <a:t> :</a:t>
            </a:r>
          </a:p>
          <a:p>
            <a:pPr marL="0" indent="0">
              <a:buNone/>
            </a:pP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GB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texte_ombre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text-shadow : </a:t>
            </a:r>
            <a:r>
              <a:rPr lang="en-GB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5px </a:t>
            </a:r>
            <a:r>
              <a:rPr lang="en-GB" b="1" i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5px</a:t>
            </a:r>
            <a:r>
              <a:rPr lang="en-GB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10px grey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								</a:t>
            </a:r>
            <a:b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fr-FR" dirty="0"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4963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tableaux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434109" y="1912118"/>
            <a:ext cx="11176699" cy="50738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200" dirty="0" smtClean="0">
                <a:cs typeface="Courier New" panose="02070309020205020404" pitchFamily="49" charset="0"/>
              </a:rPr>
              <a:t>Dans le cours HTML nous en étions resté là :</a:t>
            </a:r>
            <a:r>
              <a:rPr lang="en-GB" sz="2200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			</a:t>
            </a:r>
            <a:endParaRPr lang="en-GB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sz="1900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</a:t>
            </a:r>
            <a:r>
              <a:rPr lang="fr-FR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fr-FR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&lt;</a:t>
            </a:r>
            <a:r>
              <a:rPr lang="fr-FR" sz="1900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caption</a:t>
            </a:r>
            <a:r>
              <a:rPr lang="fr-FR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sz="1900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Effectif </a:t>
            </a:r>
            <a:r>
              <a:rPr lang="fr-FR" sz="19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des ZZ1 à l’ISIMA</a:t>
            </a:r>
            <a:r>
              <a:rPr lang="fr-FR" sz="1900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fr-FR" sz="1900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caption</a:t>
            </a:r>
            <a:r>
              <a:rPr lang="fr-FR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fr-FR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sz="1900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thead</a:t>
            </a:r>
            <a:r>
              <a:rPr lang="en-GB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sz="1900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sz="1900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&lt;</a:t>
            </a:r>
            <a:r>
              <a:rPr lang="en-GB" sz="1900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</a:t>
            </a:r>
            <a:r>
              <a:rPr lang="en-GB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sz="1900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sz="1900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n-GB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sz="1900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</a:t>
            </a:r>
            <a:r>
              <a:rPr lang="en-GB" sz="1900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GB" sz="19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Nom</a:t>
            </a:r>
            <a:r>
              <a:rPr lang="en-GB" sz="1900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GB" sz="1900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</a:t>
            </a:r>
            <a:r>
              <a:rPr lang="en-GB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sz="1900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sz="1900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n-GB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sz="1900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</a:t>
            </a:r>
            <a:r>
              <a:rPr lang="en-GB" sz="1900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GB" sz="1900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Prénom</a:t>
            </a:r>
            <a:r>
              <a:rPr lang="en-GB" sz="1900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GB" sz="1900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</a:t>
            </a:r>
            <a:r>
              <a:rPr lang="en-GB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sz="1900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sz="1900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n-GB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sz="1900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</a:t>
            </a:r>
            <a:r>
              <a:rPr lang="en-GB" sz="1900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GB" sz="1900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Groupe</a:t>
            </a:r>
            <a:r>
              <a:rPr lang="en-GB" sz="1900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GB" sz="1900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</a:t>
            </a:r>
            <a:r>
              <a:rPr lang="en-GB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en-GB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&lt;/</a:t>
            </a:r>
            <a:r>
              <a:rPr lang="en-GB" sz="1900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</a:t>
            </a:r>
            <a:r>
              <a:rPr lang="en-GB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sz="1900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sz="1900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GB" sz="1900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thead</a:t>
            </a:r>
            <a:r>
              <a:rPr lang="en-GB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sz="1900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sz="1900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sz="1900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tfoot</a:t>
            </a:r>
            <a:r>
              <a:rPr lang="en-GB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en-GB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&lt;</a:t>
            </a:r>
            <a:r>
              <a:rPr lang="en-GB" sz="1900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</a:t>
            </a:r>
            <a:r>
              <a:rPr lang="en-GB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en-GB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&lt;</a:t>
            </a:r>
            <a:r>
              <a:rPr lang="en-GB" sz="1900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</a:t>
            </a:r>
            <a:r>
              <a:rPr lang="en-GB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GB" sz="1900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Nom</a:t>
            </a:r>
            <a:r>
              <a:rPr lang="en-GB" sz="1900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GB" sz="1900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</a:t>
            </a:r>
            <a:r>
              <a:rPr lang="en-GB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sz="1900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sz="1900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n-GB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sz="1900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</a:t>
            </a:r>
            <a:r>
              <a:rPr lang="en-GB" sz="1900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GB" sz="1900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Prénom</a:t>
            </a:r>
            <a:r>
              <a:rPr lang="en-GB" sz="1900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GB" sz="1900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</a:t>
            </a:r>
            <a:r>
              <a:rPr lang="en-GB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sz="1900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sz="1900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n-GB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sz="1900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</a:t>
            </a:r>
            <a:r>
              <a:rPr lang="en-GB" sz="1900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GB" sz="1900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Groupe</a:t>
            </a:r>
            <a:r>
              <a:rPr lang="en-GB" sz="1900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GB" sz="1900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</a:t>
            </a:r>
            <a:r>
              <a:rPr lang="en-GB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en-GB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&lt;/</a:t>
            </a:r>
            <a:r>
              <a:rPr lang="en-GB" sz="1900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</a:t>
            </a:r>
            <a:r>
              <a:rPr lang="en-GB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GB" sz="1900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GB" sz="1900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&lt;/</a:t>
            </a:r>
            <a:r>
              <a:rPr lang="en-GB" sz="1900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tfoot</a:t>
            </a:r>
            <a:r>
              <a:rPr lang="en-GB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sz="1900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sz="1900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sz="1900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sz="1900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tbody</a:t>
            </a:r>
            <a:r>
              <a:rPr lang="en-GB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en-GB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&lt;</a:t>
            </a:r>
            <a:r>
              <a:rPr lang="en-GB" sz="1900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</a:t>
            </a:r>
            <a:r>
              <a:rPr lang="en-GB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sz="1900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sz="1900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n-GB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sz="1900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td&gt;</a:t>
            </a:r>
            <a:r>
              <a:rPr lang="en-GB" sz="1900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Marchand</a:t>
            </a:r>
            <a:r>
              <a:rPr lang="en-GB" sz="1900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&lt;/td</a:t>
            </a:r>
            <a:r>
              <a:rPr lang="en-GB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sz="1900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sz="1900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n-GB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&lt;td&gt;</a:t>
            </a:r>
            <a:r>
              <a:rPr lang="en-GB" sz="1900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Pierre</a:t>
            </a:r>
            <a:r>
              <a:rPr lang="en-GB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&lt;/td&gt;</a:t>
            </a:r>
            <a:r>
              <a:rPr lang="fr-FR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n-GB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&lt;td&gt;</a:t>
            </a:r>
            <a:r>
              <a:rPr lang="en-GB" sz="1900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en-GB" sz="1900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&lt;/td</a:t>
            </a:r>
            <a:r>
              <a:rPr lang="en-GB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sz="1900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sz="1900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&lt;/</a:t>
            </a:r>
            <a:r>
              <a:rPr lang="fr-FR" sz="1900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</a:t>
            </a:r>
            <a:r>
              <a:rPr lang="fr-FR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fr-FR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&lt;</a:t>
            </a:r>
            <a:r>
              <a:rPr lang="fr-FR" sz="1900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</a:t>
            </a:r>
            <a:r>
              <a:rPr lang="fr-FR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fr-FR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&lt;</a:t>
            </a:r>
            <a:r>
              <a:rPr lang="fr-FR" sz="1900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td&gt;</a:t>
            </a:r>
            <a:r>
              <a:rPr lang="fr-FR" sz="19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Moulin</a:t>
            </a:r>
            <a:r>
              <a:rPr lang="fr-FR" sz="1900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&lt;/td</a:t>
            </a:r>
            <a:r>
              <a:rPr lang="fr-FR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fr-FR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&lt;</a:t>
            </a:r>
            <a:r>
              <a:rPr lang="fr-FR" sz="1900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td&gt;</a:t>
            </a:r>
            <a:r>
              <a:rPr lang="fr-FR" sz="19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Marie</a:t>
            </a:r>
            <a:r>
              <a:rPr lang="fr-FR" sz="1900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&lt;/td</a:t>
            </a:r>
            <a:r>
              <a:rPr lang="fr-FR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fr-FR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&lt;</a:t>
            </a:r>
            <a:r>
              <a:rPr lang="fr-FR" sz="1900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td&gt;</a:t>
            </a:r>
            <a:r>
              <a:rPr lang="fr-FR" sz="19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fr-FR" sz="1900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&lt;/td</a:t>
            </a:r>
            <a:r>
              <a:rPr lang="fr-FR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fr-FR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&lt;/</a:t>
            </a:r>
            <a:r>
              <a:rPr lang="fr-FR" sz="1900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</a:t>
            </a:r>
            <a:r>
              <a:rPr lang="fr-FR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sz="1900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sz="1900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sz="1900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/* … */</a:t>
            </a:r>
            <a:r>
              <a:rPr lang="fr-FR" sz="19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sz="1900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sz="19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sz="1900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sz="1900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GB" sz="1900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tbody</a:t>
            </a:r>
            <a:r>
              <a:rPr lang="en-GB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sz="1900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sz="1900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fr-FR" sz="1900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table&gt;</a:t>
            </a:r>
          </a:p>
          <a:p>
            <a:pPr marL="0" indent="0">
              <a:buNone/>
            </a:pPr>
            <a:endParaRPr lang="fr-FR" sz="1700" dirty="0">
              <a:cs typeface="Courier New" panose="02070309020205020404" pitchFamily="49" charset="0"/>
            </a:endParaRPr>
          </a:p>
        </p:txBody>
      </p:sp>
      <p:pic>
        <p:nvPicPr>
          <p:cNvPr id="5" name="Image 4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804"/>
          <a:stretch/>
        </p:blipFill>
        <p:spPr bwMode="auto">
          <a:xfrm>
            <a:off x="7497191" y="2605278"/>
            <a:ext cx="2853818" cy="34297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939384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tableaux : les bordures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434109" y="1144022"/>
            <a:ext cx="11176699" cy="50738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200" dirty="0" smtClean="0">
                <a:cs typeface="Courier New" panose="02070309020205020404" pitchFamily="49" charset="0"/>
              </a:rPr>
              <a:t>Ajouter des bordures autour de chaque case : 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			</a:t>
            </a:r>
            <a:endParaRPr lang="en-GB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td</a:t>
            </a:r>
            <a:r>
              <a:rPr lang="en-GB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border</a:t>
            </a:r>
            <a:r>
              <a:rPr lang="en-GB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GB" b="1" i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1px solid black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fr-FR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</a:t>
            </a:r>
            <a:r>
              <a:rPr lang="en-GB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border</a:t>
            </a:r>
            <a:r>
              <a:rPr lang="en-GB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GB" b="1" i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1px solid black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fr-FR" dirty="0" smtClean="0">
                <a:latin typeface="+mj-lt"/>
                <a:cs typeface="Courier New" panose="02070309020205020404" pitchFamily="49" charset="0"/>
              </a:rPr>
              <a:t>=&gt; Pas tout à fait ce que l’on veut !</a:t>
            </a:r>
            <a:endParaRPr lang="fr-FR" dirty="0">
              <a:latin typeface="+mj-lt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sz="1700" dirty="0">
              <a:cs typeface="Courier New" panose="02070309020205020404" pitchFamily="49" charset="0"/>
            </a:endParaRPr>
          </a:p>
        </p:txBody>
      </p:sp>
      <p:pic>
        <p:nvPicPr>
          <p:cNvPr id="6" name="Image 5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782"/>
          <a:stretch/>
        </p:blipFill>
        <p:spPr bwMode="auto">
          <a:xfrm>
            <a:off x="7784972" y="2028126"/>
            <a:ext cx="2657475" cy="33211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862809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tableaux : les bordures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434109" y="1930406"/>
            <a:ext cx="11176699" cy="50738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200" dirty="0" smtClean="0">
                <a:cs typeface="Courier New" panose="02070309020205020404" pitchFamily="49" charset="0"/>
              </a:rPr>
              <a:t>Propriété </a:t>
            </a:r>
            <a:r>
              <a:rPr lang="fr-FR" sz="2200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border-collapse</a:t>
            </a:r>
            <a:r>
              <a:rPr lang="fr-FR" sz="2200" dirty="0" smtClean="0">
                <a:cs typeface="Courier New" panose="02070309020205020404" pitchFamily="49" charset="0"/>
              </a:rPr>
              <a:t> : 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</a:p>
          <a:p>
            <a:pPr lvl="1"/>
            <a:r>
              <a:rPr lang="en-GB" b="1" i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en-GB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eparate</a:t>
            </a:r>
            <a:r>
              <a:rPr lang="en-GB" b="1" i="1" dirty="0" smtClean="0">
                <a:latin typeface="+mj-lt"/>
                <a:cs typeface="Courier New" panose="02070309020205020404" pitchFamily="49" charset="0"/>
              </a:rPr>
              <a:t> : </a:t>
            </a:r>
            <a:r>
              <a:rPr lang="fr-FR" dirty="0">
                <a:latin typeface="+mj-lt"/>
              </a:rPr>
              <a:t>les bordures voisines sont séparées les unes des autres (choisi par défaut).</a:t>
            </a:r>
            <a:endParaRPr lang="en-GB" b="1" i="1" dirty="0" smtClean="0">
              <a:latin typeface="+mj-lt"/>
              <a:cs typeface="Courier New" panose="02070309020205020404" pitchFamily="49" charset="0"/>
            </a:endParaRPr>
          </a:p>
          <a:p>
            <a:pPr lvl="1"/>
            <a:r>
              <a:rPr lang="en-GB" b="1" i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GB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ollapse</a:t>
            </a:r>
            <a:r>
              <a:rPr lang="en-GB" b="1" i="1" dirty="0" smtClean="0">
                <a:latin typeface="+mj-lt"/>
                <a:cs typeface="Courier New" panose="02070309020205020404" pitchFamily="49" charset="0"/>
              </a:rPr>
              <a:t> : </a:t>
            </a:r>
            <a:r>
              <a:rPr lang="fr-FR" dirty="0">
                <a:latin typeface="+mj-lt"/>
              </a:rPr>
              <a:t>les bordures voisines sont fusionnées.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endParaRPr lang="en-GB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GB" b="1" i="1" dirty="0" smtClean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td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border</a:t>
            </a:r>
            <a:r>
              <a:rPr lang="en-GB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GB" b="1" i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1px solid black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fr-FR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</a:t>
            </a:r>
            <a:r>
              <a:rPr lang="en-GB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border</a:t>
            </a:r>
            <a:r>
              <a:rPr lang="en-GB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GB" b="1" i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1px solid black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border-collapse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fr-FR" b="1" i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collapse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fr-FR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sz="1700" dirty="0">
              <a:cs typeface="Courier New" panose="02070309020205020404" pitchFamily="49" charset="0"/>
            </a:endParaRPr>
          </a:p>
        </p:txBody>
      </p:sp>
      <p:pic>
        <p:nvPicPr>
          <p:cNvPr id="5" name="Image 4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77672" b="3153"/>
          <a:stretch/>
        </p:blipFill>
        <p:spPr bwMode="auto">
          <a:xfrm>
            <a:off x="8059674" y="3136392"/>
            <a:ext cx="2839974" cy="33009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270269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listes à puce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434109" y="1420267"/>
            <a:ext cx="11176699" cy="50738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200" dirty="0" smtClean="0">
                <a:cs typeface="Courier New" panose="02070309020205020404" pitchFamily="49" charset="0"/>
              </a:rPr>
              <a:t>Propriété </a:t>
            </a:r>
            <a:r>
              <a:rPr lang="fr-FR" sz="2200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fr-FR" sz="2200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-style-type</a:t>
            </a:r>
            <a:r>
              <a:rPr lang="fr-FR" sz="2200" dirty="0" smtClean="0">
                <a:cs typeface="Courier New" panose="02070309020205020404" pitchFamily="49" charset="0"/>
              </a:rPr>
              <a:t> pour personnaliser les puces :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</a:p>
          <a:p>
            <a:pPr lvl="1"/>
            <a:r>
              <a:rPr lang="en-GB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disc</a:t>
            </a:r>
            <a:r>
              <a:rPr lang="en-GB" b="1" i="1" dirty="0" smtClean="0">
                <a:latin typeface="+mj-lt"/>
                <a:cs typeface="Courier New" panose="02070309020205020404" pitchFamily="49" charset="0"/>
              </a:rPr>
              <a:t> : </a:t>
            </a:r>
            <a:r>
              <a:rPr lang="fr-FR" dirty="0" smtClean="0">
                <a:latin typeface="+mj-lt"/>
              </a:rPr>
              <a:t>un petit disque noir (choisi par défaut)</a:t>
            </a:r>
            <a:endParaRPr lang="en-GB" b="1" i="1" dirty="0" smtClean="0">
              <a:latin typeface="+mj-lt"/>
              <a:cs typeface="Courier New" panose="02070309020205020404" pitchFamily="49" charset="0"/>
            </a:endParaRPr>
          </a:p>
          <a:p>
            <a:pPr lvl="1"/>
            <a:r>
              <a:rPr lang="en-GB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circle</a:t>
            </a:r>
            <a:r>
              <a:rPr lang="en-GB" b="1" i="1" dirty="0" smtClean="0">
                <a:latin typeface="+mj-lt"/>
                <a:cs typeface="Courier New" panose="02070309020205020404" pitchFamily="49" charset="0"/>
              </a:rPr>
              <a:t> : </a:t>
            </a:r>
            <a:r>
              <a:rPr lang="en-GB" dirty="0" smtClean="0">
                <a:latin typeface="+mj-lt"/>
                <a:cs typeface="Courier New" panose="02070309020205020404" pitchFamily="49" charset="0"/>
              </a:rPr>
              <a:t>un </a:t>
            </a:r>
            <a:r>
              <a:rPr lang="en-GB" dirty="0" err="1" smtClean="0">
                <a:latin typeface="+mj-lt"/>
                <a:cs typeface="Courier New" panose="02070309020205020404" pitchFamily="49" charset="0"/>
              </a:rPr>
              <a:t>cercle</a:t>
            </a:r>
            <a:endParaRPr lang="en-GB" dirty="0" smtClean="0">
              <a:latin typeface="+mj-lt"/>
              <a:cs typeface="Courier New" panose="02070309020205020404" pitchFamily="49" charset="0"/>
            </a:endParaRPr>
          </a:p>
          <a:p>
            <a:pPr lvl="1"/>
            <a:r>
              <a:rPr lang="en-GB" b="1" i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en-GB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quare</a:t>
            </a:r>
            <a:r>
              <a:rPr lang="en-GB" dirty="0" smtClean="0">
                <a:latin typeface="+mj-lt"/>
                <a:cs typeface="Courier New" panose="02070309020205020404" pitchFamily="49" charset="0"/>
              </a:rPr>
              <a:t> </a:t>
            </a:r>
            <a:r>
              <a:rPr lang="en-GB" dirty="0" smtClean="0">
                <a:latin typeface="+mj-lt"/>
                <a:cs typeface="Courier New" panose="02070309020205020404" pitchFamily="49" charset="0"/>
              </a:rPr>
              <a:t>: un </a:t>
            </a:r>
            <a:r>
              <a:rPr lang="en-GB" dirty="0" err="1" smtClean="0">
                <a:latin typeface="+mj-lt"/>
                <a:cs typeface="Courier New" panose="02070309020205020404" pitchFamily="49" charset="0"/>
              </a:rPr>
              <a:t>carré</a:t>
            </a:r>
            <a:r>
              <a:rPr lang="en-GB" dirty="0" smtClean="0">
                <a:latin typeface="+mj-lt"/>
                <a:cs typeface="Courier New" panose="02070309020205020404" pitchFamily="49" charset="0"/>
              </a:rPr>
              <a:t> noir </a:t>
            </a:r>
            <a:r>
              <a:rPr lang="en-GB" dirty="0" err="1" smtClean="0">
                <a:latin typeface="+mj-lt"/>
                <a:cs typeface="Courier New" panose="02070309020205020404" pitchFamily="49" charset="0"/>
              </a:rPr>
              <a:t>plein</a:t>
            </a:r>
            <a:endParaRPr lang="en-GB" dirty="0" smtClean="0">
              <a:latin typeface="+mj-lt"/>
              <a:cs typeface="Courier New" panose="02070309020205020404" pitchFamily="49" charset="0"/>
            </a:endParaRPr>
          </a:p>
          <a:p>
            <a:pPr lvl="1"/>
            <a:r>
              <a:rPr lang="en-GB" b="1" i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</a:t>
            </a:r>
            <a:r>
              <a:rPr lang="en-GB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ower-roman</a:t>
            </a:r>
            <a:r>
              <a:rPr lang="en-GB" dirty="0" smtClean="0">
                <a:latin typeface="+mj-lt"/>
                <a:cs typeface="Courier New" panose="02070309020205020404" pitchFamily="49" charset="0"/>
              </a:rPr>
              <a:t> </a:t>
            </a:r>
            <a:r>
              <a:rPr lang="en-GB" dirty="0" smtClean="0">
                <a:latin typeface="+mj-lt"/>
                <a:cs typeface="Courier New" panose="02070309020205020404" pitchFamily="49" charset="0"/>
              </a:rPr>
              <a:t>: un </a:t>
            </a:r>
            <a:r>
              <a:rPr lang="en-GB" dirty="0" err="1" smtClean="0">
                <a:latin typeface="+mj-lt"/>
                <a:cs typeface="Courier New" panose="02070309020205020404" pitchFamily="49" charset="0"/>
              </a:rPr>
              <a:t>chiffre</a:t>
            </a:r>
            <a:r>
              <a:rPr lang="en-GB" dirty="0" smtClean="0">
                <a:latin typeface="+mj-lt"/>
                <a:cs typeface="Courier New" panose="02070309020205020404" pitchFamily="49" charset="0"/>
              </a:rPr>
              <a:t> </a:t>
            </a:r>
            <a:r>
              <a:rPr lang="en-GB" dirty="0" err="1" smtClean="0">
                <a:latin typeface="+mj-lt"/>
                <a:cs typeface="Courier New" panose="02070309020205020404" pitchFamily="49" charset="0"/>
              </a:rPr>
              <a:t>romain</a:t>
            </a:r>
            <a:r>
              <a:rPr lang="en-GB" dirty="0" smtClean="0">
                <a:latin typeface="+mj-lt"/>
                <a:cs typeface="Courier New" panose="02070309020205020404" pitchFamily="49" charset="0"/>
              </a:rPr>
              <a:t> minuscule</a:t>
            </a:r>
          </a:p>
          <a:p>
            <a:pPr lvl="1"/>
            <a:r>
              <a:rPr lang="en-GB" b="1" i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</a:t>
            </a:r>
            <a:r>
              <a:rPr lang="en-GB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pper-roman</a:t>
            </a:r>
            <a:r>
              <a:rPr lang="en-GB" dirty="0" smtClean="0">
                <a:latin typeface="+mj-lt"/>
                <a:cs typeface="Courier New" panose="02070309020205020404" pitchFamily="49" charset="0"/>
              </a:rPr>
              <a:t> </a:t>
            </a:r>
            <a:r>
              <a:rPr lang="en-GB" dirty="0" smtClean="0">
                <a:latin typeface="+mj-lt"/>
                <a:cs typeface="Courier New" panose="02070309020205020404" pitchFamily="49" charset="0"/>
              </a:rPr>
              <a:t>: un </a:t>
            </a:r>
            <a:r>
              <a:rPr lang="en-GB" dirty="0" err="1" smtClean="0">
                <a:latin typeface="+mj-lt"/>
                <a:cs typeface="Courier New" panose="02070309020205020404" pitchFamily="49" charset="0"/>
              </a:rPr>
              <a:t>chiffre</a:t>
            </a:r>
            <a:r>
              <a:rPr lang="en-GB" dirty="0" smtClean="0">
                <a:latin typeface="+mj-lt"/>
                <a:cs typeface="Courier New" panose="02070309020205020404" pitchFamily="49" charset="0"/>
              </a:rPr>
              <a:t> </a:t>
            </a:r>
            <a:r>
              <a:rPr lang="en-GB" dirty="0" err="1" smtClean="0">
                <a:latin typeface="+mj-lt"/>
                <a:cs typeface="Courier New" panose="02070309020205020404" pitchFamily="49" charset="0"/>
              </a:rPr>
              <a:t>romain</a:t>
            </a:r>
            <a:r>
              <a:rPr lang="en-GB" dirty="0" smtClean="0">
                <a:latin typeface="+mj-lt"/>
                <a:cs typeface="Courier New" panose="02070309020205020404" pitchFamily="49" charset="0"/>
              </a:rPr>
              <a:t> majuscule</a:t>
            </a:r>
          </a:p>
          <a:p>
            <a:pPr lvl="1"/>
            <a:r>
              <a:rPr lang="en-GB" b="1" i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</a:t>
            </a:r>
            <a:r>
              <a:rPr lang="en-GB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ower-</a:t>
            </a:r>
            <a:r>
              <a:rPr lang="en-GB" b="1" i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latin</a:t>
            </a:r>
            <a:r>
              <a:rPr lang="en-GB" dirty="0" smtClean="0">
                <a:latin typeface="+mj-lt"/>
                <a:cs typeface="Courier New" panose="02070309020205020404" pitchFamily="49" charset="0"/>
              </a:rPr>
              <a:t> </a:t>
            </a:r>
            <a:r>
              <a:rPr lang="en-GB" dirty="0" smtClean="0">
                <a:latin typeface="+mj-lt"/>
                <a:cs typeface="Courier New" panose="02070309020205020404" pitchFamily="49" charset="0"/>
              </a:rPr>
              <a:t>: </a:t>
            </a:r>
            <a:r>
              <a:rPr lang="en-GB" dirty="0" err="1" smtClean="0">
                <a:latin typeface="+mj-lt"/>
                <a:cs typeface="Courier New" panose="02070309020205020404" pitchFamily="49" charset="0"/>
              </a:rPr>
              <a:t>une</a:t>
            </a:r>
            <a:r>
              <a:rPr lang="en-GB" dirty="0" smtClean="0">
                <a:latin typeface="+mj-lt"/>
                <a:cs typeface="Courier New" panose="02070309020205020404" pitchFamily="49" charset="0"/>
              </a:rPr>
              <a:t> letter minuscule</a:t>
            </a:r>
          </a:p>
          <a:p>
            <a:pPr lvl="1"/>
            <a:r>
              <a:rPr lang="en-GB" b="1" i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</a:t>
            </a:r>
            <a:r>
              <a:rPr lang="en-GB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pper-</a:t>
            </a:r>
            <a:r>
              <a:rPr lang="en-GB" b="1" i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latin</a:t>
            </a:r>
            <a:r>
              <a:rPr lang="en-GB" dirty="0" smtClean="0">
                <a:latin typeface="+mj-lt"/>
                <a:cs typeface="Courier New" panose="02070309020205020404" pitchFamily="49" charset="0"/>
              </a:rPr>
              <a:t> </a:t>
            </a:r>
            <a:r>
              <a:rPr lang="en-GB" dirty="0" smtClean="0">
                <a:latin typeface="+mj-lt"/>
                <a:cs typeface="Courier New" panose="02070309020205020404" pitchFamily="49" charset="0"/>
              </a:rPr>
              <a:t>: </a:t>
            </a:r>
            <a:r>
              <a:rPr lang="en-GB" dirty="0" err="1" smtClean="0">
                <a:latin typeface="+mj-lt"/>
                <a:cs typeface="Courier New" panose="02070309020205020404" pitchFamily="49" charset="0"/>
              </a:rPr>
              <a:t>une</a:t>
            </a:r>
            <a:r>
              <a:rPr lang="en-GB" dirty="0" smtClean="0">
                <a:latin typeface="+mj-lt"/>
                <a:cs typeface="Courier New" panose="02070309020205020404" pitchFamily="49" charset="0"/>
              </a:rPr>
              <a:t> letter majuscule</a:t>
            </a:r>
          </a:p>
          <a:p>
            <a:pPr lvl="1"/>
            <a:r>
              <a:rPr lang="en-GB" b="1" i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  <a:r>
              <a:rPr lang="en-GB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one</a:t>
            </a:r>
            <a:r>
              <a:rPr lang="en-GB" dirty="0" smtClean="0">
                <a:latin typeface="+mj-lt"/>
                <a:cs typeface="Courier New" panose="02070309020205020404" pitchFamily="49" charset="0"/>
              </a:rPr>
              <a:t> </a:t>
            </a:r>
            <a:r>
              <a:rPr lang="en-GB" dirty="0" smtClean="0">
                <a:latin typeface="+mj-lt"/>
                <a:cs typeface="Courier New" panose="02070309020205020404" pitchFamily="49" charset="0"/>
              </a:rPr>
              <a:t>: </a:t>
            </a:r>
            <a:r>
              <a:rPr lang="en-GB" dirty="0" err="1" smtClean="0">
                <a:latin typeface="+mj-lt"/>
                <a:cs typeface="Courier New" panose="02070309020205020404" pitchFamily="49" charset="0"/>
              </a:rPr>
              <a:t>aucune</a:t>
            </a:r>
            <a:r>
              <a:rPr lang="en-GB" dirty="0" smtClean="0">
                <a:latin typeface="+mj-lt"/>
                <a:cs typeface="Courier New" panose="02070309020205020404" pitchFamily="49" charset="0"/>
              </a:rPr>
              <a:t> puce (utilise pour faire des menus)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endParaRPr lang="fr-FR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sz="1700" dirty="0"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2554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Manipulation de texte :  ACCENTUER UN MOT OU UNE EXPRESSION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81192" y="2291328"/>
            <a:ext cx="11029615" cy="3678303"/>
          </a:xfrm>
        </p:spPr>
        <p:txBody>
          <a:bodyPr/>
          <a:lstStyle/>
          <a:p>
            <a:pPr marL="0" indent="0">
              <a:buNone/>
            </a:pP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&lt;p&gt;&lt;</a:t>
            </a:r>
            <a:r>
              <a:rPr lang="fr-FR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strong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Elon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Reeve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Musk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fr-FR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strong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&lt;mark&gt;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(prononciation : /ˈiː.</a:t>
            </a:r>
            <a:r>
              <a:rPr lang="fr-FR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lɒn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ˈ</a:t>
            </a:r>
            <a:r>
              <a:rPr lang="fr-FR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mʌsk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/)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&lt;/mark&gt;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, né le 28 juin 1971 à Pretoria, est un entrepreneur, chef d'entreprise et ingénieur d'origine sud-africaine naturalisé canadien en 1988 puis américain en 2002. Il est actuellement installé à Los Angeles. Il est le PDG et directeur de la technologie de la société 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em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SpaceX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fr-FR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em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mais également DG, directeur architecture produit de la société 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em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Tesla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fr-FR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em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, et ancien président du conseil d'administration de 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em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SolarCity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fr-FR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em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et de 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em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Tesla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fr-FR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em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. Il est également le fondateur de 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em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The </a:t>
            </a:r>
            <a:r>
              <a:rPr lang="fr-FR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Boring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Company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fr-FR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em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, une société de construction de tunnels, et de 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em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Neuralink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fr-FR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em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, une société de </a:t>
            </a:r>
            <a:r>
              <a:rPr lang="fr-FR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neurotechnologie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&lt;/p&gt;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81192" y="2035675"/>
            <a:ext cx="11309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u="sng" dirty="0" smtClean="0">
                <a:cs typeface="Courier New" panose="02070309020205020404" pitchFamily="49" charset="0"/>
              </a:rPr>
              <a:t>Exemple</a:t>
            </a:r>
            <a:r>
              <a:rPr lang="fr-FR" dirty="0" smtClean="0">
                <a:cs typeface="Courier New" panose="02070309020205020404" pitchFamily="49" charset="0"/>
              </a:rPr>
              <a:t> : </a:t>
            </a:r>
            <a:endParaRPr lang="fr-FR" dirty="0"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59004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Manipulation de texte :  ACCENTUER UN MOT OU UNE EXPRESSION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025" y="2986286"/>
            <a:ext cx="11029950" cy="20681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890451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listes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81192" y="2125076"/>
            <a:ext cx="11029615" cy="1754195"/>
          </a:xfrm>
        </p:spPr>
        <p:txBody>
          <a:bodyPr/>
          <a:lstStyle/>
          <a:p>
            <a:pPr marL="0" indent="0">
              <a:buNone/>
            </a:pPr>
            <a:r>
              <a:rPr lang="fr-FR" dirty="0"/>
              <a:t>Il existe deux types de listes : </a:t>
            </a:r>
          </a:p>
          <a:p>
            <a:pPr lvl="0"/>
            <a:r>
              <a:rPr lang="fr-FR" dirty="0"/>
              <a:t>Les listes à puce : les éléments ne sont pas ordonnés entre eux.</a:t>
            </a:r>
          </a:p>
          <a:p>
            <a:pPr lvl="0"/>
            <a:r>
              <a:rPr lang="fr-FR" dirty="0"/>
              <a:t>Les listes ordonnées : les éléments sont numérotés suivant un certain ordre.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8059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listes : LES listes a puce</a:t>
            </a:r>
            <a:endParaRPr lang="fr-FR" dirty="0"/>
          </a:p>
        </p:txBody>
      </p:sp>
      <p:sp>
        <p:nvSpPr>
          <p:cNvPr id="5" name="Rectangle 4"/>
          <p:cNvSpPr/>
          <p:nvPr/>
        </p:nvSpPr>
        <p:spPr>
          <a:xfrm>
            <a:off x="581192" y="1979325"/>
            <a:ext cx="10788772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lang="fr-FR" b="1" i="1" dirty="0" err="1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ul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			</a:t>
            </a:r>
            <a:r>
              <a:rPr lang="fr-FR" b="1" i="1" dirty="0" smtClean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=&gt; définit le début de la liste à puce (</a:t>
            </a:r>
            <a:r>
              <a:rPr lang="fr-FR" b="1" i="1" dirty="0" err="1" smtClean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ul</a:t>
            </a:r>
            <a:r>
              <a:rPr lang="fr-FR" b="1" i="1" dirty="0" smtClean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pour </a:t>
            </a:r>
            <a:r>
              <a:rPr lang="fr-FR" b="1" i="1" dirty="0" err="1" smtClean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unordered</a:t>
            </a:r>
            <a:r>
              <a:rPr lang="fr-FR" b="1" i="1" dirty="0" smtClean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fr-FR" b="1" i="1" dirty="0" err="1" smtClean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list</a:t>
            </a:r>
            <a:r>
              <a:rPr lang="fr-FR" b="1" i="1" dirty="0" smtClean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	&lt;li&gt;</a:t>
            </a:r>
            <a:r>
              <a:rPr lang="fr-FR" b="1" i="1" dirty="0" smtClean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1 tablette de chocolat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&lt;/li&gt;	</a:t>
            </a:r>
            <a:r>
              <a:rPr lang="fr-FR" b="1" i="1" dirty="0" smtClean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=&gt; définit un item de la liste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	&lt;li&gt;</a:t>
            </a:r>
            <a:r>
              <a:rPr lang="fr-FR" b="1" i="1" dirty="0" smtClean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gel douche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&lt;/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li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				   </a:t>
            </a:r>
            <a:r>
              <a:rPr lang="fr-FR" b="1" i="1" dirty="0" smtClean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(li pour </a:t>
            </a:r>
            <a:r>
              <a:rPr lang="fr-FR" b="1" i="1" dirty="0" err="1" smtClean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list</a:t>
            </a:r>
            <a:r>
              <a:rPr lang="fr-FR" b="1" i="1" dirty="0" smtClean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item)</a:t>
            </a:r>
            <a:br>
              <a:rPr lang="fr-FR" b="1" i="1" dirty="0" smtClean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	&lt;li&gt;</a:t>
            </a:r>
            <a:r>
              <a:rPr lang="fr-FR" b="1" i="1" dirty="0" smtClean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yaourt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&lt;/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li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	&lt;li&gt;</a:t>
            </a:r>
            <a:r>
              <a:rPr lang="fr-FR" b="1" i="1" dirty="0" smtClean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bouteilles d’eau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&lt;/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li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&lt;/</a:t>
            </a:r>
            <a:r>
              <a:rPr lang="fr-FR" b="1" i="1" dirty="0" err="1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ul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</a:t>
            </a:r>
            <a:endParaRPr lang="fr-FR" b="1" i="1" dirty="0">
              <a:solidFill>
                <a:srgbClr val="000000"/>
              </a:solidFill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</p:txBody>
      </p:sp>
      <p:pic>
        <p:nvPicPr>
          <p:cNvPr id="8" name="Image 7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2590" y="4564648"/>
            <a:ext cx="9280355" cy="18729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064212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listes : LES listes ordonnées</a:t>
            </a:r>
            <a:endParaRPr lang="fr-FR" dirty="0"/>
          </a:p>
        </p:txBody>
      </p:sp>
      <p:sp>
        <p:nvSpPr>
          <p:cNvPr id="5" name="Rectangle 4"/>
          <p:cNvSpPr/>
          <p:nvPr/>
        </p:nvSpPr>
        <p:spPr>
          <a:xfrm>
            <a:off x="581191" y="1979325"/>
            <a:ext cx="11161629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lang="fr-FR" b="1" i="1" dirty="0" err="1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o</a:t>
            </a:r>
            <a:r>
              <a:rPr lang="fr-FR" b="1" i="1" dirty="0" err="1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l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			</a:t>
            </a:r>
            <a:r>
              <a:rPr lang="fr-FR" b="1" i="1" dirty="0" smtClean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=&gt; définit le début de la liste ordonnée (</a:t>
            </a:r>
            <a:r>
              <a:rPr lang="fr-FR" b="1" i="1" dirty="0" err="1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o</a:t>
            </a:r>
            <a:r>
              <a:rPr lang="fr-FR" b="1" i="1" dirty="0" err="1" smtClean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l</a:t>
            </a:r>
            <a:r>
              <a:rPr lang="fr-FR" b="1" i="1" dirty="0" smtClean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pour </a:t>
            </a:r>
            <a:r>
              <a:rPr lang="fr-FR" b="1" i="1" dirty="0" err="1" smtClean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ordered</a:t>
            </a:r>
            <a:r>
              <a:rPr lang="fr-FR" b="1" i="1" dirty="0" smtClean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fr-FR" b="1" i="1" dirty="0" err="1" smtClean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list</a:t>
            </a:r>
            <a:r>
              <a:rPr lang="fr-FR" b="1" i="1" dirty="0" smtClean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	&lt;li&gt;</a:t>
            </a:r>
            <a:r>
              <a:rPr lang="fr-FR" b="1" i="1" dirty="0" smtClean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Mettez vos pâtes dans l’eau chaude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&lt;/li&gt;   </a:t>
            </a:r>
            <a:r>
              <a:rPr lang="fr-FR" b="1" i="1" dirty="0" smtClean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=&gt; définit un item de la liste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	&lt;li&gt;</a:t>
            </a:r>
            <a:r>
              <a:rPr lang="fr-FR" b="1" i="1" dirty="0" smtClean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Faites chauffer jusqu’à ébullition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&lt;/li&gt;	  </a:t>
            </a:r>
            <a:r>
              <a:rPr lang="fr-FR" b="1" i="1" dirty="0" smtClean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(li pour </a:t>
            </a:r>
            <a:r>
              <a:rPr lang="fr-FR" b="1" i="1" dirty="0" err="1" smtClean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list</a:t>
            </a:r>
            <a:r>
              <a:rPr lang="fr-FR" b="1" i="1" dirty="0" smtClean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item)</a:t>
            </a:r>
            <a:br>
              <a:rPr lang="fr-FR" b="1" i="1" dirty="0" smtClean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	&lt;li&gt;</a:t>
            </a:r>
            <a:r>
              <a:rPr lang="fr-FR" b="1" i="1" dirty="0" smtClean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Laissez cuire vos pâtes entre 9 et 15 minutes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&lt;/li&gt;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	&lt;li&gt;</a:t>
            </a:r>
            <a:r>
              <a:rPr lang="fr-FR" b="1" i="1" dirty="0" smtClean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Salez avec modération et déguster !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&lt;/li&gt;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&lt;/</a:t>
            </a:r>
            <a:r>
              <a:rPr lang="fr-FR" b="1" i="1" dirty="0" err="1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o</a:t>
            </a:r>
            <a:r>
              <a:rPr lang="fr-FR" b="1" i="1" dirty="0" err="1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l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</a:t>
            </a:r>
            <a:endParaRPr lang="fr-FR" b="1" i="1" dirty="0">
              <a:solidFill>
                <a:srgbClr val="000000"/>
              </a:solidFill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</p:txBody>
      </p:sp>
      <p:pic>
        <p:nvPicPr>
          <p:cNvPr id="7" name="Image 6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5648" y="4675485"/>
            <a:ext cx="9692714" cy="18721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570443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Fonctionnement d’un site internet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7389091" y="2180496"/>
            <a:ext cx="4221716" cy="3678303"/>
          </a:xfrm>
        </p:spPr>
        <p:txBody>
          <a:bodyPr/>
          <a:lstStyle/>
          <a:p>
            <a:r>
              <a:rPr lang="fr-FR" dirty="0" smtClean="0"/>
              <a:t>Principe client/serveur</a:t>
            </a:r>
          </a:p>
          <a:p>
            <a:r>
              <a:rPr lang="fr-FR" dirty="0" smtClean="0"/>
              <a:t>Site internet hébergé sur un serveur (fichiers, base de données…)</a:t>
            </a:r>
          </a:p>
          <a:p>
            <a:r>
              <a:rPr lang="fr-FR" dirty="0" smtClean="0"/>
              <a:t>Consultation du site web par le client : requêtes au serveur</a:t>
            </a:r>
          </a:p>
          <a:p>
            <a:endParaRPr lang="fr-FR" dirty="0"/>
          </a:p>
        </p:txBody>
      </p:sp>
      <p:pic>
        <p:nvPicPr>
          <p:cNvPr id="4" name="Image 3" descr="Architecture client-serveur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342" y="2180496"/>
            <a:ext cx="4992658" cy="398231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938358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tableaux</a:t>
            </a:r>
            <a:endParaRPr lang="fr-FR" dirty="0"/>
          </a:p>
        </p:txBody>
      </p:sp>
      <p:sp>
        <p:nvSpPr>
          <p:cNvPr id="3" name="Rectangle 2"/>
          <p:cNvSpPr/>
          <p:nvPr/>
        </p:nvSpPr>
        <p:spPr>
          <a:xfrm>
            <a:off x="507301" y="1802770"/>
            <a:ext cx="6096000" cy="505523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fr-FR" sz="1200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&lt;table&gt;</a:t>
            </a:r>
            <a:endParaRPr lang="fr-FR" sz="1200" b="1" i="1" dirty="0">
              <a:solidFill>
                <a:srgbClr val="000000"/>
              </a:solidFill>
              <a:latin typeface="Courier New" panose="02070309020205020404" pitchFamily="49" charset="0"/>
              <a:ea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fr-FR" sz="1200" b="1" i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</a:t>
            </a:r>
            <a:r>
              <a:rPr lang="fr-FR" sz="1200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&lt;</a:t>
            </a:r>
            <a:r>
              <a:rPr lang="fr-FR" sz="1200" b="1" i="1" dirty="0" err="1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caption</a:t>
            </a:r>
            <a:r>
              <a:rPr lang="fr-FR" sz="1200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&gt;</a:t>
            </a:r>
            <a:r>
              <a:rPr lang="fr-FR" sz="1200" b="1" i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Effectif des ZZ1 à l’ISIMA</a:t>
            </a:r>
            <a:r>
              <a:rPr lang="fr-FR" sz="1200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&lt;/</a:t>
            </a:r>
            <a:r>
              <a:rPr lang="fr-FR" sz="1200" b="1" i="1" dirty="0" err="1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caption</a:t>
            </a:r>
            <a:r>
              <a:rPr lang="fr-FR" sz="1200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&gt;</a:t>
            </a:r>
            <a:endParaRPr lang="fr-FR" sz="1200" b="1" i="1" dirty="0">
              <a:solidFill>
                <a:srgbClr val="000000"/>
              </a:solidFill>
              <a:latin typeface="Courier New" panose="02070309020205020404" pitchFamily="49" charset="0"/>
              <a:ea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fr-FR" sz="1200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</a:t>
            </a:r>
            <a:r>
              <a:rPr lang="en-GB" sz="1200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&lt;</a:t>
            </a:r>
            <a:r>
              <a:rPr lang="en-GB" sz="1200" b="1" i="1" dirty="0" err="1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tr</a:t>
            </a:r>
            <a:r>
              <a:rPr lang="en-GB" sz="1200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&gt;</a:t>
            </a:r>
            <a:endParaRPr lang="fr-FR" sz="1200" b="1" i="1" dirty="0">
              <a:solidFill>
                <a:srgbClr val="000000"/>
              </a:solidFill>
              <a:latin typeface="Courier New" panose="02070309020205020404" pitchFamily="49" charset="0"/>
              <a:ea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GB" sz="1200" b="1" i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    </a:t>
            </a:r>
            <a:r>
              <a:rPr lang="en-GB" sz="1200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&lt;</a:t>
            </a:r>
            <a:r>
              <a:rPr lang="en-GB" sz="1200" b="1" i="1" dirty="0" err="1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th</a:t>
            </a:r>
            <a:r>
              <a:rPr lang="en-GB" sz="1200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&gt;</a:t>
            </a:r>
            <a:r>
              <a:rPr lang="en-GB" sz="1200" b="1" i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Nom</a:t>
            </a:r>
            <a:r>
              <a:rPr lang="en-GB" sz="1200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&lt;/</a:t>
            </a:r>
            <a:r>
              <a:rPr lang="en-GB" sz="1200" b="1" i="1" dirty="0" err="1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th</a:t>
            </a:r>
            <a:r>
              <a:rPr lang="en-GB" sz="1200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&gt;</a:t>
            </a:r>
            <a:endParaRPr lang="fr-FR" sz="1200" b="1" i="1" dirty="0">
              <a:solidFill>
                <a:srgbClr val="000000"/>
              </a:solidFill>
              <a:latin typeface="Courier New" panose="02070309020205020404" pitchFamily="49" charset="0"/>
              <a:ea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GB" sz="1200" b="1" i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    </a:t>
            </a:r>
            <a:r>
              <a:rPr lang="en-GB" sz="1200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&lt;</a:t>
            </a:r>
            <a:r>
              <a:rPr lang="en-GB" sz="1200" b="1" i="1" dirty="0" err="1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th</a:t>
            </a:r>
            <a:r>
              <a:rPr lang="en-GB" sz="1200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&gt;</a:t>
            </a:r>
            <a:r>
              <a:rPr lang="en-GB" sz="1200" b="1" i="1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Prénom</a:t>
            </a:r>
            <a:r>
              <a:rPr lang="en-GB" sz="1200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&lt;/</a:t>
            </a:r>
            <a:r>
              <a:rPr lang="en-GB" sz="1200" b="1" i="1" dirty="0" err="1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th</a:t>
            </a:r>
            <a:r>
              <a:rPr lang="en-GB" sz="1200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&gt;</a:t>
            </a:r>
            <a:endParaRPr lang="fr-FR" sz="1200" b="1" i="1" dirty="0">
              <a:solidFill>
                <a:srgbClr val="000000"/>
              </a:solidFill>
              <a:latin typeface="Courier New" panose="02070309020205020404" pitchFamily="49" charset="0"/>
              <a:ea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GB" sz="1200" b="1" i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    </a:t>
            </a:r>
            <a:r>
              <a:rPr lang="en-GB" sz="1200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&lt;</a:t>
            </a:r>
            <a:r>
              <a:rPr lang="en-GB" sz="1200" b="1" i="1" dirty="0" err="1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th</a:t>
            </a:r>
            <a:r>
              <a:rPr lang="en-GB" sz="1200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&gt;</a:t>
            </a:r>
            <a:r>
              <a:rPr lang="en-GB" sz="1200" b="1" i="1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Groupe</a:t>
            </a:r>
            <a:r>
              <a:rPr lang="en-GB" sz="1200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&lt;/</a:t>
            </a:r>
            <a:r>
              <a:rPr lang="en-GB" sz="1200" b="1" i="1" dirty="0" err="1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th</a:t>
            </a:r>
            <a:r>
              <a:rPr lang="en-GB" sz="1200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&gt;</a:t>
            </a:r>
            <a:endParaRPr lang="fr-FR" sz="1200" b="1" i="1" dirty="0">
              <a:solidFill>
                <a:srgbClr val="000000"/>
              </a:solidFill>
              <a:latin typeface="Courier New" panose="02070309020205020404" pitchFamily="49" charset="0"/>
              <a:ea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GB" sz="1200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&lt;/</a:t>
            </a:r>
            <a:r>
              <a:rPr lang="en-GB" sz="1200" b="1" i="1" dirty="0" err="1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tr</a:t>
            </a:r>
            <a:r>
              <a:rPr lang="en-GB" sz="1200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&gt;</a:t>
            </a:r>
            <a:endParaRPr lang="fr-FR" sz="1200" b="1" i="1" dirty="0">
              <a:solidFill>
                <a:srgbClr val="000000"/>
              </a:solidFill>
              <a:latin typeface="Courier New" panose="02070309020205020404" pitchFamily="49" charset="0"/>
              <a:ea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GB" sz="1200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&lt;</a:t>
            </a:r>
            <a:r>
              <a:rPr lang="en-GB" sz="1200" b="1" i="1" dirty="0" err="1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tr</a:t>
            </a:r>
            <a:r>
              <a:rPr lang="en-GB" sz="1200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&gt;</a:t>
            </a:r>
            <a:endParaRPr lang="fr-FR" sz="1200" b="1" i="1" dirty="0">
              <a:solidFill>
                <a:srgbClr val="000000"/>
              </a:solidFill>
              <a:latin typeface="Courier New" panose="02070309020205020404" pitchFamily="49" charset="0"/>
              <a:ea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GB" sz="1200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    &lt;td&gt;</a:t>
            </a:r>
            <a:r>
              <a:rPr lang="en-GB" sz="1200" b="1" i="1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Marchand</a:t>
            </a:r>
            <a:r>
              <a:rPr lang="en-GB" sz="1200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&lt;/td&gt;</a:t>
            </a:r>
            <a:endParaRPr lang="fr-FR" sz="1200" b="1" i="1" dirty="0">
              <a:solidFill>
                <a:srgbClr val="000000"/>
              </a:solidFill>
              <a:latin typeface="Courier New" panose="02070309020205020404" pitchFamily="49" charset="0"/>
              <a:ea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GB" sz="1200" b="1" i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    </a:t>
            </a:r>
            <a:r>
              <a:rPr lang="en-GB" sz="1200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&lt;td&gt;</a:t>
            </a:r>
            <a:r>
              <a:rPr lang="en-GB" sz="1200" b="1" i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Pierre</a:t>
            </a:r>
            <a:r>
              <a:rPr lang="en-GB" sz="1200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&lt;/td&gt;</a:t>
            </a:r>
            <a:endParaRPr lang="fr-FR" sz="1200" b="1" i="1" dirty="0">
              <a:solidFill>
                <a:srgbClr val="000000"/>
              </a:solidFill>
              <a:latin typeface="Courier New" panose="02070309020205020404" pitchFamily="49" charset="0"/>
              <a:ea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GB" sz="1200" b="1" i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    </a:t>
            </a:r>
            <a:r>
              <a:rPr lang="en-GB" sz="1200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&lt;td&gt;</a:t>
            </a:r>
            <a:r>
              <a:rPr lang="en-GB" sz="1200" b="1" i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3</a:t>
            </a:r>
            <a:r>
              <a:rPr lang="en-GB" sz="1200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&lt;/td&gt;</a:t>
            </a:r>
            <a:endParaRPr lang="fr-FR" sz="1200" b="1" i="1" dirty="0">
              <a:solidFill>
                <a:srgbClr val="000000"/>
              </a:solidFill>
              <a:latin typeface="Courier New" panose="02070309020205020404" pitchFamily="49" charset="0"/>
              <a:ea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GB" sz="1200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&lt;/</a:t>
            </a:r>
            <a:r>
              <a:rPr lang="en-GB" sz="1200" b="1" i="1" dirty="0" err="1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tr</a:t>
            </a:r>
            <a:r>
              <a:rPr lang="en-GB" sz="1200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&gt;</a:t>
            </a:r>
            <a:endParaRPr lang="fr-FR" sz="1200" b="1" i="1" dirty="0">
              <a:solidFill>
                <a:srgbClr val="000000"/>
              </a:solidFill>
              <a:latin typeface="Courier New" panose="02070309020205020404" pitchFamily="49" charset="0"/>
              <a:ea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GB" sz="1200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&lt;</a:t>
            </a:r>
            <a:r>
              <a:rPr lang="en-GB" sz="1200" b="1" i="1" dirty="0" err="1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tr</a:t>
            </a:r>
            <a:r>
              <a:rPr lang="en-GB" sz="1200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&gt;</a:t>
            </a:r>
            <a:endParaRPr lang="fr-FR" sz="1200" b="1" i="1" dirty="0">
              <a:solidFill>
                <a:srgbClr val="000000"/>
              </a:solidFill>
              <a:latin typeface="Courier New" panose="02070309020205020404" pitchFamily="49" charset="0"/>
              <a:ea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GB" sz="1200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    &lt;td&gt;</a:t>
            </a:r>
            <a:r>
              <a:rPr lang="en-GB" sz="1200" b="1" i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Moulin</a:t>
            </a:r>
            <a:r>
              <a:rPr lang="en-GB" sz="1200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&lt;/td&gt;</a:t>
            </a:r>
            <a:endParaRPr lang="fr-FR" sz="1200" b="1" i="1" dirty="0">
              <a:solidFill>
                <a:srgbClr val="000000"/>
              </a:solidFill>
              <a:latin typeface="Courier New" panose="02070309020205020404" pitchFamily="49" charset="0"/>
              <a:ea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GB" sz="1200" b="1" i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    </a:t>
            </a:r>
            <a:r>
              <a:rPr lang="en-GB" sz="1200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&lt;td&gt;</a:t>
            </a:r>
            <a:r>
              <a:rPr lang="en-GB" sz="1200" b="1" i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Marie</a:t>
            </a:r>
            <a:r>
              <a:rPr lang="en-GB" sz="1200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&lt;/td&gt;</a:t>
            </a:r>
            <a:endParaRPr lang="fr-FR" sz="1200" b="1" i="1" dirty="0">
              <a:solidFill>
                <a:srgbClr val="000000"/>
              </a:solidFill>
              <a:latin typeface="Courier New" panose="02070309020205020404" pitchFamily="49" charset="0"/>
              <a:ea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GB" sz="1200" b="1" i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    </a:t>
            </a:r>
            <a:r>
              <a:rPr lang="en-GB" sz="1200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&lt;td&gt;</a:t>
            </a:r>
            <a:r>
              <a:rPr lang="en-GB" sz="1200" b="1" i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1</a:t>
            </a:r>
            <a:r>
              <a:rPr lang="en-GB" sz="1200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&lt;/td&gt;</a:t>
            </a:r>
            <a:endParaRPr lang="fr-FR" sz="1200" b="1" i="1" dirty="0">
              <a:solidFill>
                <a:srgbClr val="000000"/>
              </a:solidFill>
              <a:latin typeface="Courier New" panose="02070309020205020404" pitchFamily="49" charset="0"/>
              <a:ea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GB" sz="1200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</a:t>
            </a:r>
            <a:r>
              <a:rPr lang="fr-FR" sz="1200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&lt;/tr&gt;</a:t>
            </a:r>
            <a:endParaRPr lang="fr-FR" sz="1200" b="1" i="1" dirty="0">
              <a:solidFill>
                <a:srgbClr val="000000"/>
              </a:solidFill>
              <a:latin typeface="Courier New" panose="02070309020205020404" pitchFamily="49" charset="0"/>
              <a:ea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fr-FR" sz="1200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&lt;/table&gt;</a:t>
            </a:r>
            <a:endParaRPr lang="fr-FR" sz="1200" b="1" i="1" dirty="0">
              <a:solidFill>
                <a:srgbClr val="000000"/>
              </a:solidFill>
              <a:latin typeface="Courier New" panose="02070309020205020404" pitchFamily="49" charset="0"/>
              <a:ea typeface="Times New Roman" panose="02020603050405020304" pitchFamily="18" charset="0"/>
            </a:endParaRPr>
          </a:p>
        </p:txBody>
      </p:sp>
      <p:pic>
        <p:nvPicPr>
          <p:cNvPr id="6" name="Image 5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976"/>
          <a:stretch/>
        </p:blipFill>
        <p:spPr bwMode="auto">
          <a:xfrm>
            <a:off x="3639127" y="3846568"/>
            <a:ext cx="7971681" cy="25634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599696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liens</a:t>
            </a:r>
            <a:endParaRPr lang="fr-FR" dirty="0"/>
          </a:p>
        </p:txBody>
      </p:sp>
      <p:sp>
        <p:nvSpPr>
          <p:cNvPr id="5" name="Espace réservé du contenu 2"/>
          <p:cNvSpPr>
            <a:spLocks noGrp="1"/>
          </p:cNvSpPr>
          <p:nvPr>
            <p:ph idx="1"/>
          </p:nvPr>
        </p:nvSpPr>
        <p:spPr>
          <a:xfrm>
            <a:off x="581192" y="2125076"/>
            <a:ext cx="11029615" cy="1754195"/>
          </a:xfrm>
        </p:spPr>
        <p:txBody>
          <a:bodyPr/>
          <a:lstStyle/>
          <a:p>
            <a:pPr marL="0" indent="0">
              <a:buNone/>
            </a:pPr>
            <a:r>
              <a:rPr lang="fr-FR" dirty="0"/>
              <a:t>Il existe </a:t>
            </a:r>
            <a:r>
              <a:rPr lang="fr-FR" dirty="0" smtClean="0"/>
              <a:t>trois </a:t>
            </a:r>
            <a:r>
              <a:rPr lang="fr-FR" dirty="0"/>
              <a:t>types de </a:t>
            </a:r>
            <a:r>
              <a:rPr lang="fr-FR" dirty="0" smtClean="0"/>
              <a:t>liens</a:t>
            </a:r>
            <a:r>
              <a:rPr lang="fr-FR" dirty="0"/>
              <a:t> : </a:t>
            </a:r>
          </a:p>
          <a:p>
            <a:pPr lvl="0"/>
            <a:r>
              <a:rPr lang="fr-FR" dirty="0" smtClean="0"/>
              <a:t>Les liens vers les pages d’un autre site.</a:t>
            </a:r>
            <a:endParaRPr lang="fr-FR" dirty="0"/>
          </a:p>
          <a:p>
            <a:pPr lvl="0"/>
            <a:r>
              <a:rPr lang="fr-FR" dirty="0" smtClean="0"/>
              <a:t>Les liens vers une autre page de notre propre site.</a:t>
            </a:r>
            <a:endParaRPr lang="fr-FR" dirty="0"/>
          </a:p>
          <a:p>
            <a:r>
              <a:rPr lang="en-US" dirty="0" smtClean="0"/>
              <a:t>Les liens qui </a:t>
            </a:r>
            <a:r>
              <a:rPr lang="en-US" dirty="0" err="1" smtClean="0"/>
              <a:t>permettent</a:t>
            </a:r>
            <a:r>
              <a:rPr lang="en-US" dirty="0" smtClean="0"/>
              <a:t> de se </a:t>
            </a:r>
            <a:r>
              <a:rPr lang="en-US" dirty="0" err="1" smtClean="0"/>
              <a:t>déplacer</a:t>
            </a:r>
            <a:r>
              <a:rPr lang="en-US" dirty="0" smtClean="0"/>
              <a:t> </a:t>
            </a:r>
            <a:r>
              <a:rPr lang="en-US" dirty="0" err="1" smtClean="0"/>
              <a:t>dans</a:t>
            </a:r>
            <a:r>
              <a:rPr lang="en-US" dirty="0" smtClean="0"/>
              <a:t> la page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53468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liens vers les pages d’un autre site</a:t>
            </a:r>
            <a:endParaRPr lang="fr-FR" dirty="0"/>
          </a:p>
        </p:txBody>
      </p:sp>
      <p:sp>
        <p:nvSpPr>
          <p:cNvPr id="5" name="Espace réservé du contenu 2"/>
          <p:cNvSpPr>
            <a:spLocks noGrp="1"/>
          </p:cNvSpPr>
          <p:nvPr>
            <p:ph idx="1"/>
          </p:nvPr>
        </p:nvSpPr>
        <p:spPr>
          <a:xfrm>
            <a:off x="581192" y="2478000"/>
            <a:ext cx="11029615" cy="1754195"/>
          </a:xfrm>
        </p:spPr>
        <p:txBody>
          <a:bodyPr>
            <a:normAutofit/>
          </a:bodyPr>
          <a:lstStyle/>
          <a:p>
            <a:r>
              <a:rPr lang="fr-FR" dirty="0" smtClean="0"/>
              <a:t>On utilise la balise</a:t>
            </a:r>
            <a:r>
              <a:rPr lang="fr-FR" dirty="0" smtClean="0">
                <a:solidFill>
                  <a:srgbClr val="FF0000"/>
                </a:solidFill>
              </a:rPr>
              <a:t> 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&lt;a </a:t>
            </a:r>
            <a:r>
              <a:rPr lang="fr-FR" b="1" i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href</a:t>
            </a:r>
            <a:r>
              <a:rPr lang="fr-FR" b="1" i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fr-FR" b="1" i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”URL de la page destination”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Texte cliquable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0" indent="0">
              <a:buNone/>
            </a:pPr>
            <a:r>
              <a:rPr lang="fr-FR" u="sng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Exemple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:</a:t>
            </a:r>
          </a:p>
          <a:p>
            <a:pPr marL="0" indent="0">
              <a:buNone/>
            </a:pP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 err="1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href</a:t>
            </a:r>
            <a:r>
              <a:rPr lang="fr-FR" b="1" i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fr-FR" b="1" i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”https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://fr.wikipedia.org/wiki/</a:t>
            </a:r>
            <a:r>
              <a:rPr lang="fr-FR" b="1" i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Elon_Musk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L’article Wikipédia complet ici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&lt;/a&gt;</a:t>
            </a:r>
          </a:p>
          <a:p>
            <a:pPr marL="0" indent="0">
              <a:buNone/>
            </a:pPr>
            <a:endParaRPr lang="fr-FR" b="1" i="1" dirty="0" smtClean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fr-FR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Image 5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6490" y="3724239"/>
            <a:ext cx="9939020" cy="254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912661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liens vers les pages d’un autre site</a:t>
            </a:r>
            <a:endParaRPr lang="fr-FR" dirty="0"/>
          </a:p>
        </p:txBody>
      </p:sp>
      <p:sp>
        <p:nvSpPr>
          <p:cNvPr id="5" name="Espace réservé du contenu 2"/>
          <p:cNvSpPr>
            <a:spLocks noGrp="1"/>
          </p:cNvSpPr>
          <p:nvPr>
            <p:ph idx="1"/>
          </p:nvPr>
        </p:nvSpPr>
        <p:spPr>
          <a:xfrm>
            <a:off x="581192" y="1804234"/>
            <a:ext cx="11029615" cy="175419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 smtClean="0"/>
              <a:t>Si on clique sur le lien on arrive bien sur l’article </a:t>
            </a:r>
            <a:r>
              <a:rPr lang="fr-FR" dirty="0" err="1" smtClean="0"/>
              <a:t>wikipédia</a:t>
            </a:r>
            <a:r>
              <a:rPr lang="fr-FR" dirty="0" smtClean="0"/>
              <a:t> 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:</a:t>
            </a:r>
          </a:p>
          <a:p>
            <a:pPr marL="0" indent="0">
              <a:buNone/>
            </a:pPr>
            <a:endParaRPr lang="fr-FR" b="1" i="1" dirty="0" smtClean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fr-FR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9" name="Image 8"/>
          <p:cNvPicPr/>
          <p:nvPr/>
        </p:nvPicPr>
        <p:blipFill rotWithShape="1">
          <a:blip r:embed="rId2"/>
          <a:srcRect b="5742"/>
          <a:stretch/>
        </p:blipFill>
        <p:spPr bwMode="auto">
          <a:xfrm>
            <a:off x="2208430" y="2366878"/>
            <a:ext cx="7999730" cy="4241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2813326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liens ABSOLUS</a:t>
            </a:r>
            <a:endParaRPr lang="fr-FR" dirty="0"/>
          </a:p>
        </p:txBody>
      </p:sp>
      <p:pic>
        <p:nvPicPr>
          <p:cNvPr id="4" name="Imag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192" y="2461260"/>
            <a:ext cx="2882444" cy="3397539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Espace réservé du contenu 2"/>
          <p:cNvSpPr txBox="1">
            <a:spLocks/>
          </p:cNvSpPr>
          <p:nvPr/>
        </p:nvSpPr>
        <p:spPr>
          <a:xfrm>
            <a:off x="4195934" y="3510254"/>
            <a:ext cx="7699208" cy="25729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On part de la racine de l’arbre et on progresse dans l’arborescence pour accéder à la page web d’</a:t>
            </a:r>
            <a:r>
              <a:rPr lang="fr-FR" dirty="0" err="1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Elon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</a:t>
            </a:r>
            <a:r>
              <a:rPr lang="fr-FR" dirty="0" err="1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Musk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:</a:t>
            </a: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fr.wikipedia.org/wiki/</a:t>
            </a:r>
            <a:r>
              <a:rPr lang="fr-FR" b="1" i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Elon_Musk</a:t>
            </a:r>
            <a:endParaRPr lang="fr-FR" b="1" i="1" dirty="0" smtClean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 algn="just">
              <a:buNone/>
            </a:pPr>
            <a:r>
              <a:rPr lang="fr-FR" b="1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https://fr.wikipedia.org/wiki/Elon_Musk </a:t>
            </a:r>
            <a:r>
              <a:rPr lang="fr-FR" dirty="0">
                <a:solidFill>
                  <a:schemeClr val="tx1"/>
                </a:solidFill>
                <a:cs typeface="Courier New" panose="02070309020205020404" pitchFamily="49" charset="0"/>
              </a:rPr>
              <a:t>: URL basée sur un chemin absolu, on rajoute juste le protocole utilisé avant </a:t>
            </a:r>
            <a:r>
              <a:rPr lang="fr-FR" dirty="0" smtClean="0">
                <a:solidFill>
                  <a:schemeClr val="tx1"/>
                </a:solidFill>
                <a:cs typeface="Courier New" panose="02070309020205020404" pitchFamily="49" charset="0"/>
              </a:rPr>
              <a:t>(https)</a:t>
            </a:r>
          </a:p>
          <a:p>
            <a:pPr marL="0" indent="0" algn="just">
              <a:buNone/>
            </a:pPr>
            <a:r>
              <a:rPr lang="fr-FR" dirty="0" smtClean="0">
                <a:solidFill>
                  <a:schemeClr val="tx1"/>
                </a:solidFill>
                <a:cs typeface="Courier New" panose="02070309020205020404" pitchFamily="49" charset="0"/>
              </a:rPr>
              <a:t>Lien qui utilise un chemin absolu = </a:t>
            </a:r>
            <a:r>
              <a:rPr lang="fr-FR" b="1" dirty="0" smtClean="0">
                <a:solidFill>
                  <a:schemeClr val="tx1"/>
                </a:solidFill>
                <a:cs typeface="Courier New" panose="02070309020205020404" pitchFamily="49" charset="0"/>
              </a:rPr>
              <a:t>Lien absolu</a:t>
            </a:r>
            <a:endParaRPr lang="fr-FR" b="1" dirty="0">
              <a:solidFill>
                <a:schemeClr val="tx1"/>
              </a:solidFill>
              <a:cs typeface="Courier New" panose="02070309020205020404" pitchFamily="49" charset="0"/>
            </a:endParaRPr>
          </a:p>
          <a:p>
            <a:pPr marL="0" indent="0">
              <a:buFont typeface="Wingdings 2" panose="05020102010507070707" pitchFamily="18" charset="2"/>
              <a:buNone/>
            </a:pPr>
            <a:endParaRPr lang="fr-FR" b="1" i="1" dirty="0" smtClean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fr-FR" b="1" i="1" dirty="0" smtClean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Font typeface="Wingdings 2" panose="05020102010507070707" pitchFamily="18" charset="2"/>
              <a:buNone/>
            </a:pPr>
            <a:endParaRPr lang="fr-FR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81193" y="2180496"/>
            <a:ext cx="3682800" cy="3678303"/>
          </a:xfrm>
        </p:spPr>
        <p:txBody>
          <a:bodyPr/>
          <a:lstStyle/>
          <a:p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01023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liens vers une autre page de notre site</a:t>
            </a:r>
            <a:endParaRPr lang="fr-FR" dirty="0"/>
          </a:p>
        </p:txBody>
      </p:sp>
      <p:sp>
        <p:nvSpPr>
          <p:cNvPr id="5" name="Espace réservé du contenu 2"/>
          <p:cNvSpPr>
            <a:spLocks noGrp="1"/>
          </p:cNvSpPr>
          <p:nvPr>
            <p:ph idx="1"/>
          </p:nvPr>
        </p:nvSpPr>
        <p:spPr>
          <a:xfrm>
            <a:off x="581192" y="2478000"/>
            <a:ext cx="11029615" cy="2592764"/>
          </a:xfrm>
        </p:spPr>
        <p:txBody>
          <a:bodyPr>
            <a:normAutofit lnSpcReduction="10000"/>
          </a:bodyPr>
          <a:lstStyle/>
          <a:p>
            <a:r>
              <a:rPr lang="fr-FR" dirty="0" smtClean="0"/>
              <a:t>On utilise la balise</a:t>
            </a:r>
            <a:r>
              <a:rPr lang="fr-FR" dirty="0" smtClean="0">
                <a:solidFill>
                  <a:srgbClr val="FF0000"/>
                </a:solidFill>
              </a:rPr>
              <a:t> 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&lt;a </a:t>
            </a:r>
            <a:r>
              <a:rPr lang="fr-FR" b="1" i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href</a:t>
            </a:r>
            <a:r>
              <a:rPr lang="fr-FR" b="1" i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fr-FR" b="1" i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”lien de la page html destination”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Texte cliquable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0" indent="0">
              <a:buNone/>
            </a:pPr>
            <a:r>
              <a:rPr lang="fr-FR" u="sng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Exemple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:</a:t>
            </a:r>
          </a:p>
          <a:p>
            <a:pPr marL="0" indent="0">
              <a:buNone/>
            </a:pP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On peut le faire avec un lien absolu :</a:t>
            </a:r>
          </a:p>
          <a:p>
            <a:pPr marL="0" indent="0">
              <a:buNone/>
            </a:pP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 err="1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href</a:t>
            </a:r>
            <a:r>
              <a:rPr lang="fr-FR" b="1" i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fr-FR" b="1" i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”file:///D:/Documents/IM@GE/Web-Formation-2019/Cours/Code/Liens/mon_article.html”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Mon super article perso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a&gt;</a:t>
            </a:r>
          </a:p>
          <a:p>
            <a:pPr marL="0" indent="0">
              <a:buNone/>
            </a:pPr>
            <a:r>
              <a:rPr lang="fr-FR" dirty="0" smtClean="0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Problème : Comment faire si je modifie mon arborescence ? </a:t>
            </a:r>
            <a:br>
              <a:rPr lang="fr-FR" dirty="0" smtClean="0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</a:b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=&gt; Tous les liens ne fonctionnent plus </a:t>
            </a:r>
          </a:p>
          <a:p>
            <a:endParaRPr lang="fr-FR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31590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liens relatifs</a:t>
            </a:r>
            <a:endParaRPr lang="fr-FR" dirty="0"/>
          </a:p>
        </p:txBody>
      </p:sp>
      <p:sp>
        <p:nvSpPr>
          <p:cNvPr id="6" name="Espace réservé du contenu 2"/>
          <p:cNvSpPr txBox="1">
            <a:spLocks/>
          </p:cNvSpPr>
          <p:nvPr/>
        </p:nvSpPr>
        <p:spPr>
          <a:xfrm>
            <a:off x="4195934" y="2341170"/>
            <a:ext cx="7699208" cy="39026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On est dans le fichier </a:t>
            </a:r>
            <a:r>
              <a:rPr lang="fr-FR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liens.html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et on veut faire un lien vers notre page </a:t>
            </a:r>
            <a:r>
              <a:rPr lang="fr-FR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mon_article.html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.</a:t>
            </a:r>
          </a:p>
          <a:p>
            <a:pPr marL="0" indent="0">
              <a:buFont typeface="Wingdings 2" panose="05020102010507070707" pitchFamily="18" charset="2"/>
              <a:buNone/>
            </a:pP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Chemin relatif redéfinit la racine de l’arbre comme étant le fichier courant : ici liens.html </a:t>
            </a:r>
          </a:p>
          <a:p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Le chemin relatif vers mon_article.html est : </a:t>
            </a:r>
            <a:r>
              <a:rPr lang="fr-FR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mon_article.html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</a:t>
            </a:r>
            <a:endParaRPr lang="fr-FR" b="1" i="1" dirty="0" smtClean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dirty="0" smtClean="0">
                <a:solidFill>
                  <a:schemeClr val="tx1"/>
                </a:solidFill>
                <a:cs typeface="Courier New" panose="02070309020205020404" pitchFamily="49" charset="0"/>
              </a:rPr>
              <a:t>Le </a:t>
            </a:r>
            <a:r>
              <a:rPr lang="fr-FR" dirty="0">
                <a:solidFill>
                  <a:schemeClr val="tx1"/>
                </a:solidFill>
                <a:cs typeface="Courier New" panose="02070309020205020404" pitchFamily="49" charset="0"/>
              </a:rPr>
              <a:t>chemin </a:t>
            </a:r>
            <a:r>
              <a:rPr lang="fr-FR" dirty="0" smtClean="0">
                <a:solidFill>
                  <a:schemeClr val="tx1"/>
                </a:solidFill>
                <a:cs typeface="Courier New" panose="02070309020205020404" pitchFamily="49" charset="0"/>
              </a:rPr>
              <a:t>relatif </a:t>
            </a:r>
            <a:r>
              <a:rPr lang="fr-FR" dirty="0">
                <a:solidFill>
                  <a:schemeClr val="tx1"/>
                </a:solidFill>
                <a:cs typeface="Courier New" panose="02070309020205020404" pitchFamily="49" charset="0"/>
              </a:rPr>
              <a:t>vers </a:t>
            </a:r>
            <a:r>
              <a:rPr lang="fr-FR" dirty="0" smtClean="0">
                <a:solidFill>
                  <a:schemeClr val="tx1"/>
                </a:solidFill>
                <a:cs typeface="Courier New" panose="02070309020205020404" pitchFamily="49" charset="0"/>
              </a:rPr>
              <a:t>mon_article_parent.html </a:t>
            </a:r>
            <a:r>
              <a:rPr lang="fr-FR" dirty="0">
                <a:solidFill>
                  <a:schemeClr val="tx1"/>
                </a:solidFill>
                <a:cs typeface="Courier New" panose="02070309020205020404" pitchFamily="49" charset="0"/>
              </a:rPr>
              <a:t>est : </a:t>
            </a:r>
            <a:r>
              <a:rPr lang="fr-FR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../mon_article.html</a:t>
            </a:r>
          </a:p>
          <a:p>
            <a:r>
              <a:rPr lang="fr-FR" dirty="0" smtClean="0">
                <a:solidFill>
                  <a:schemeClr val="tx1"/>
                </a:solidFill>
                <a:cs typeface="Courier New" panose="02070309020205020404" pitchFamily="49" charset="0"/>
              </a:rPr>
              <a:t>Le </a:t>
            </a:r>
            <a:r>
              <a:rPr lang="fr-FR" dirty="0">
                <a:solidFill>
                  <a:schemeClr val="tx1"/>
                </a:solidFill>
                <a:cs typeface="Courier New" panose="02070309020205020404" pitchFamily="49" charset="0"/>
              </a:rPr>
              <a:t>chemin relatif vers mon_article_parent.html est : </a:t>
            </a:r>
            <a:r>
              <a:rPr lang="fr-FR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Autres_articles</a:t>
            </a:r>
            <a:r>
              <a:rPr lang="fr-FR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/mon_article_fils.html</a:t>
            </a:r>
            <a:endParaRPr lang="fr-FR" b="1" i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Lien relatif :</a:t>
            </a:r>
          </a:p>
          <a:p>
            <a:pPr marL="0" indent="0">
              <a:buNone/>
            </a:pP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&lt;a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href</a:t>
            </a:r>
            <a:r>
              <a:rPr lang="fr-FR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"mon_article.html"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Mon article complet ici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&lt;/a&gt;</a:t>
            </a:r>
            <a:endParaRPr lang="fr-FR" b="1" i="1" dirty="0" smtClean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Meilleure maintenabilité</a:t>
            </a:r>
            <a:endParaRPr lang="fr-FR" dirty="0">
              <a:solidFill>
                <a:schemeClr val="tx1"/>
              </a:solidFill>
              <a:latin typeface="+mj-lt"/>
              <a:cs typeface="Courier New" panose="02070309020205020404" pitchFamily="49" charset="0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81193" y="2180496"/>
            <a:ext cx="3682800" cy="3678303"/>
          </a:xfrm>
        </p:spPr>
        <p:txBody>
          <a:bodyPr/>
          <a:lstStyle/>
          <a:p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Image 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879" y="2341170"/>
            <a:ext cx="3211369" cy="36298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375203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liens au sein de la même page : les ancres</a:t>
            </a:r>
            <a:endParaRPr lang="fr-FR" dirty="0"/>
          </a:p>
        </p:txBody>
      </p:sp>
      <p:sp>
        <p:nvSpPr>
          <p:cNvPr id="5" name="Espace réservé du contenu 2"/>
          <p:cNvSpPr>
            <a:spLocks noGrp="1"/>
          </p:cNvSpPr>
          <p:nvPr>
            <p:ph idx="1"/>
          </p:nvPr>
        </p:nvSpPr>
        <p:spPr>
          <a:xfrm>
            <a:off x="581192" y="3096835"/>
            <a:ext cx="11029615" cy="1890802"/>
          </a:xfrm>
        </p:spPr>
        <p:txBody>
          <a:bodyPr>
            <a:normAutofit/>
          </a:bodyPr>
          <a:lstStyle/>
          <a:p>
            <a:r>
              <a:rPr lang="fr-FR" dirty="0" smtClean="0"/>
              <a:t>Utiliser pour faire des sommaires</a:t>
            </a:r>
          </a:p>
          <a:p>
            <a:r>
              <a:rPr lang="fr-FR" dirty="0" smtClean="0"/>
              <a:t>Mettre des </a:t>
            </a:r>
            <a:r>
              <a:rPr lang="fr-FR" dirty="0" err="1" smtClean="0"/>
              <a:t>IDs</a:t>
            </a:r>
            <a:r>
              <a:rPr lang="fr-FR" dirty="0" smtClean="0"/>
              <a:t> pour indiquer les éléments au niveau desquels il faudra scroller</a:t>
            </a:r>
          </a:p>
          <a:p>
            <a:r>
              <a:rPr lang="fr-FR" dirty="0" smtClean="0"/>
              <a:t>Indiquer au niveau du lien à quel ID se rediriger </a:t>
            </a:r>
            <a:endParaRPr lang="fr-FR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fr-FR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06791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liens au sein de la même page : les ancres</a:t>
            </a:r>
            <a:endParaRPr lang="fr-FR" dirty="0"/>
          </a:p>
        </p:txBody>
      </p:sp>
      <p:sp>
        <p:nvSpPr>
          <p:cNvPr id="5" name="Espace réservé du contenu 2"/>
          <p:cNvSpPr>
            <a:spLocks noGrp="1"/>
          </p:cNvSpPr>
          <p:nvPr>
            <p:ph idx="1"/>
          </p:nvPr>
        </p:nvSpPr>
        <p:spPr>
          <a:xfrm>
            <a:off x="581192" y="2755090"/>
            <a:ext cx="3848920" cy="2084764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fr-FR" sz="1900" u="sng" dirty="0" smtClean="0"/>
              <a:t>Exemples</a:t>
            </a:r>
            <a:r>
              <a:rPr lang="fr-FR" sz="1900" dirty="0" smtClean="0"/>
              <a:t> :</a:t>
            </a:r>
          </a:p>
          <a:p>
            <a:r>
              <a:rPr lang="fr-FR" sz="1900" dirty="0" smtClean="0"/>
              <a:t>Un sommaire</a:t>
            </a:r>
          </a:p>
          <a:p>
            <a:r>
              <a:rPr lang="fr-FR" sz="1900" dirty="0" smtClean="0"/>
              <a:t>Un ID sur chaque titre d’articles</a:t>
            </a:r>
          </a:p>
          <a:p>
            <a:pPr marL="0" indent="0">
              <a:buNone/>
            </a:pPr>
            <a:r>
              <a:rPr lang="fr-FR" sz="1900" dirty="0" smtClean="0"/>
              <a:t>(</a:t>
            </a:r>
            <a:r>
              <a:rPr lang="fr-FR" sz="1900" dirty="0" err="1" smtClean="0"/>
              <a:t>Elon</a:t>
            </a:r>
            <a:r>
              <a:rPr lang="fr-FR" sz="1900" dirty="0" smtClean="0"/>
              <a:t> </a:t>
            </a:r>
            <a:r>
              <a:rPr lang="fr-FR" sz="1900" dirty="0" err="1" smtClean="0"/>
              <a:t>Musk</a:t>
            </a:r>
            <a:r>
              <a:rPr lang="fr-FR" sz="1900" dirty="0" smtClean="0"/>
              <a:t>, </a:t>
            </a:r>
            <a:r>
              <a:rPr lang="fr-FR" sz="1900" dirty="0" err="1" smtClean="0"/>
              <a:t>Youhou</a:t>
            </a:r>
            <a:r>
              <a:rPr lang="fr-FR" sz="1900" dirty="0" smtClean="0"/>
              <a:t> mon premier article perso, Steve Jobs…) </a:t>
            </a:r>
            <a:br>
              <a:rPr lang="fr-FR" sz="1900" dirty="0" smtClean="0"/>
            </a:br>
            <a:endParaRPr lang="fr-FR" sz="1900" dirty="0" smtClean="0"/>
          </a:p>
          <a:p>
            <a:endParaRPr lang="fr-FR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Image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0112" y="2484582"/>
            <a:ext cx="7180695" cy="37032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761630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liens au sein de la même page : les ancres</a:t>
            </a:r>
            <a:endParaRPr lang="fr-FR" dirty="0"/>
          </a:p>
        </p:txBody>
      </p:sp>
      <p:sp>
        <p:nvSpPr>
          <p:cNvPr id="5" name="Espace réservé du contenu 2"/>
          <p:cNvSpPr>
            <a:spLocks noGrp="1"/>
          </p:cNvSpPr>
          <p:nvPr>
            <p:ph idx="1"/>
          </p:nvPr>
        </p:nvSpPr>
        <p:spPr>
          <a:xfrm>
            <a:off x="581192" y="2059709"/>
            <a:ext cx="5367026" cy="48721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u="sng" dirty="0" smtClean="0"/>
              <a:t>Mise en place des </a:t>
            </a:r>
            <a:r>
              <a:rPr lang="fr-FR" u="sng" dirty="0" err="1" smtClean="0"/>
              <a:t>IDs</a:t>
            </a:r>
            <a:r>
              <a:rPr lang="fr-FR" u="sng" dirty="0" smtClean="0"/>
              <a:t> :</a:t>
            </a:r>
          </a:p>
          <a:p>
            <a:pPr marL="0" indent="0">
              <a:buNone/>
            </a:pP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&lt;h2 </a:t>
            </a:r>
            <a:r>
              <a:rPr lang="fr-FR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id=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fr-FR" b="1" i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elon_musk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Elon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Musk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&lt;/h2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&lt;!-- </a:t>
            </a:r>
            <a:r>
              <a:rPr lang="fr-FR" b="1" i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Du code </a:t>
            </a:r>
            <a:r>
              <a:rPr lang="fr-FR" b="1" i="1" dirty="0" smtClean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--&gt;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h2 </a:t>
            </a:r>
            <a:r>
              <a:rPr lang="fr-FR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id=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fr-FR" b="1" i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mon_article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"&gt;</a:t>
            </a:r>
            <a:r>
              <a:rPr lang="fr-FR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Youhou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mon premier article perso !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&lt;/h2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b="1" i="1" dirty="0" smtClean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&lt;!-- </a:t>
            </a:r>
            <a:r>
              <a:rPr lang="en-GB" b="1" i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Du code </a:t>
            </a:r>
            <a:r>
              <a:rPr lang="en-GB" b="1" i="1" dirty="0" smtClean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--&gt;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h2 </a:t>
            </a:r>
            <a:r>
              <a:rPr lang="en-GB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id=</a:t>
            </a:r>
            <a:r>
              <a:rPr lang="en-GB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GB" b="1" i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steve_jobs</a:t>
            </a:r>
            <a:r>
              <a:rPr lang="en-GB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GB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Steve Jobs</a:t>
            </a: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&lt;/h2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&lt;!-- </a:t>
            </a:r>
            <a:r>
              <a:rPr lang="fr-FR" b="1" i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Du code </a:t>
            </a:r>
            <a:r>
              <a:rPr lang="fr-FR" b="1" i="1" dirty="0" smtClean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--&gt;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s-ES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s-ES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h2 </a:t>
            </a:r>
            <a:r>
              <a:rPr lang="es-ES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id=</a:t>
            </a:r>
            <a:r>
              <a:rPr lang="es-ES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s-ES" b="1" i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jeff_bezos</a:t>
            </a:r>
            <a:r>
              <a:rPr lang="es-ES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s-ES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s-ES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Jeff Bezos</a:t>
            </a:r>
            <a:r>
              <a:rPr lang="es-ES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&lt;/h2</a:t>
            </a:r>
            <a:r>
              <a:rPr lang="es-ES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&lt;!-- </a:t>
            </a:r>
            <a:r>
              <a:rPr lang="fr-FR" b="1" i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Du code --&gt;</a:t>
            </a:r>
          </a:p>
          <a:p>
            <a:pPr marL="0" indent="0">
              <a:buNone/>
            </a:pPr>
            <a:r>
              <a:rPr lang="fr-FR" sz="1900" dirty="0" smtClean="0"/>
              <a:t/>
            </a:r>
            <a:br>
              <a:rPr lang="fr-FR" sz="1900" dirty="0" smtClean="0"/>
            </a:br>
            <a:endParaRPr lang="fr-FR" sz="1900" dirty="0" smtClean="0"/>
          </a:p>
          <a:p>
            <a:endParaRPr lang="fr-FR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Espace réservé du contenu 2"/>
          <p:cNvSpPr txBox="1">
            <a:spLocks/>
          </p:cNvSpPr>
          <p:nvPr/>
        </p:nvSpPr>
        <p:spPr>
          <a:xfrm>
            <a:off x="6330829" y="2179780"/>
            <a:ext cx="5367026" cy="48721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fr-FR" u="sng" dirty="0" smtClean="0"/>
              <a:t>Création des ancres dans le sommaire :</a:t>
            </a:r>
          </a:p>
          <a:p>
            <a:pPr marL="0" indent="0">
              <a:buNone/>
            </a:pP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ul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&lt;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li&gt;&lt;a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href</a:t>
            </a:r>
            <a:r>
              <a:rPr lang="fr-FR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"#</a:t>
            </a:r>
            <a:r>
              <a:rPr lang="fr-FR" b="1" i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elon_musk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Elon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Musk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&lt;/a&gt;&lt;/li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li&gt;&lt;a </a:t>
            </a:r>
            <a:r>
              <a:rPr lang="fr-FR" b="1" i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href</a:t>
            </a:r>
            <a:r>
              <a:rPr lang="fr-FR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"#</a:t>
            </a:r>
            <a:r>
              <a:rPr lang="fr-FR" b="1" i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mon_article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Mon super article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&lt;/a&gt;&lt;/li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li&gt;&lt;a </a:t>
            </a:r>
            <a:r>
              <a:rPr lang="en-GB" b="1" i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href</a:t>
            </a:r>
            <a:r>
              <a:rPr lang="en-GB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"#</a:t>
            </a:r>
            <a:r>
              <a:rPr lang="en-GB" b="1" i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steve_jobs</a:t>
            </a:r>
            <a:r>
              <a:rPr lang="en-GB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GB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Steve Jobs</a:t>
            </a: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&lt;/a&gt;&lt;/li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s-ES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s-ES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li&gt;&lt;a </a:t>
            </a:r>
            <a:r>
              <a:rPr lang="es-ES" b="1" i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href</a:t>
            </a:r>
            <a:r>
              <a:rPr lang="es-ES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s-ES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"#</a:t>
            </a:r>
            <a:r>
              <a:rPr lang="es-ES" b="1" i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jeff_bezos</a:t>
            </a:r>
            <a:r>
              <a:rPr lang="es-ES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s-ES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s-ES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Jeff Bezos</a:t>
            </a:r>
            <a:r>
              <a:rPr lang="es-ES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&lt;/a&gt;&lt;/li</a:t>
            </a:r>
            <a:r>
              <a:rPr lang="es-ES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s-ES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s-ES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ul</a:t>
            </a:r>
            <a:r>
              <a:rPr lang="es-ES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fr-FR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Font typeface="Wingdings 2" panose="05020102010507070707" pitchFamily="18" charset="2"/>
              <a:buNone/>
            </a:pPr>
            <a:r>
              <a:rPr lang="fr-FR" sz="1900" dirty="0" smtClean="0"/>
              <a:t/>
            </a:r>
            <a:br>
              <a:rPr lang="fr-FR" sz="1900" dirty="0" smtClean="0"/>
            </a:br>
            <a:endParaRPr lang="fr-FR" sz="1900" dirty="0" smtClean="0"/>
          </a:p>
          <a:p>
            <a:endParaRPr lang="fr-FR" b="1" i="1" dirty="0" smtClean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Font typeface="Wingdings 2" panose="05020102010507070707" pitchFamily="18" charset="2"/>
              <a:buNone/>
            </a:pPr>
            <a:endParaRPr lang="fr-FR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41496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Fonctionnement d’un site internet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7389091" y="2180496"/>
            <a:ext cx="4221716" cy="3678303"/>
          </a:xfrm>
        </p:spPr>
        <p:txBody>
          <a:bodyPr/>
          <a:lstStyle/>
          <a:p>
            <a:r>
              <a:rPr lang="fr-FR" dirty="0" smtClean="0"/>
              <a:t>Front-end : visuel du site internet </a:t>
            </a:r>
          </a:p>
          <a:p>
            <a:r>
              <a:rPr lang="fr-FR" dirty="0" smtClean="0"/>
              <a:t>Back-end : tout ce qui ne se voit pas (chargement de données dans la base de données, écriture en base de données, mise en place d’un réseau…) </a:t>
            </a:r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526" y="1925933"/>
            <a:ext cx="4507345" cy="4807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8261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médias : l’image</a:t>
            </a:r>
            <a:endParaRPr lang="fr-FR" dirty="0"/>
          </a:p>
        </p:txBody>
      </p:sp>
      <p:sp>
        <p:nvSpPr>
          <p:cNvPr id="5" name="Espace réservé du contenu 2"/>
          <p:cNvSpPr>
            <a:spLocks noGrp="1"/>
          </p:cNvSpPr>
          <p:nvPr>
            <p:ph idx="1"/>
          </p:nvPr>
        </p:nvSpPr>
        <p:spPr>
          <a:xfrm>
            <a:off x="581191" y="1948875"/>
            <a:ext cx="10825717" cy="47751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 smtClean="0"/>
              <a:t>Les formats d’image : </a:t>
            </a:r>
          </a:p>
          <a:p>
            <a:r>
              <a:rPr lang="fr-FR" dirty="0" smtClean="0"/>
              <a:t>JPEG : pour les photographies, extension </a:t>
            </a:r>
            <a:r>
              <a:rPr lang="fr-FR" b="1" dirty="0" smtClean="0"/>
              <a:t>.</a:t>
            </a:r>
            <a:r>
              <a:rPr lang="fr-FR" b="1" dirty="0" err="1" smtClean="0"/>
              <a:t>jpg</a:t>
            </a:r>
            <a:r>
              <a:rPr lang="fr-FR" b="1" dirty="0" smtClean="0"/>
              <a:t> </a:t>
            </a:r>
            <a:r>
              <a:rPr lang="fr-FR" dirty="0" smtClean="0"/>
              <a:t>ou </a:t>
            </a:r>
            <a:r>
              <a:rPr lang="fr-FR" b="1" dirty="0" smtClean="0"/>
              <a:t>.jpeg</a:t>
            </a:r>
          </a:p>
          <a:p>
            <a:r>
              <a:rPr lang="fr-FR" dirty="0" smtClean="0"/>
              <a:t>PNG : pour tout autre type d’image figée (icone, logo, dessin…), extension </a:t>
            </a:r>
            <a:r>
              <a:rPr lang="fr-FR" b="1" dirty="0" smtClean="0"/>
              <a:t>.</a:t>
            </a:r>
            <a:r>
              <a:rPr lang="fr-FR" b="1" dirty="0" err="1" smtClean="0"/>
              <a:t>png</a:t>
            </a:r>
            <a:endParaRPr lang="fr-FR" b="1" dirty="0" smtClean="0"/>
          </a:p>
          <a:p>
            <a:r>
              <a:rPr lang="fr-FR" dirty="0" smtClean="0"/>
              <a:t>GIF </a:t>
            </a:r>
            <a:r>
              <a:rPr lang="fr-FR" dirty="0"/>
              <a:t>: </a:t>
            </a:r>
            <a:r>
              <a:rPr lang="fr-FR" dirty="0" smtClean="0"/>
              <a:t>pour les images animées, extension </a:t>
            </a:r>
            <a:r>
              <a:rPr lang="fr-FR" b="1" dirty="0" smtClean="0"/>
              <a:t>.</a:t>
            </a:r>
            <a:r>
              <a:rPr lang="fr-FR" b="1" dirty="0" err="1" smtClean="0"/>
              <a:t>gif</a:t>
            </a:r>
            <a:endParaRPr lang="fr-FR" b="1" dirty="0"/>
          </a:p>
          <a:p>
            <a:endParaRPr lang="fr-FR" b="1" i="1" dirty="0" smtClean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dirty="0" smtClean="0"/>
              <a:t>Insérer une image </a:t>
            </a:r>
            <a:r>
              <a:rPr lang="fr-FR" dirty="0"/>
              <a:t>: </a:t>
            </a:r>
            <a:endParaRPr lang="fr-FR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img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lang="fr-FR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”vacances_oleron.jpeg” </a:t>
            </a:r>
            <a:r>
              <a:rPr lang="fr-FR" b="1" i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alt</a:t>
            </a:r>
            <a:r>
              <a:rPr lang="fr-FR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”Photo de mes vacances à l’ile d’Oléron” 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</a:p>
          <a:p>
            <a:pPr marL="0" indent="0">
              <a:buNone/>
            </a:pPr>
            <a:r>
              <a:rPr lang="fr-FR" dirty="0" smtClean="0"/>
              <a:t>Attributs :</a:t>
            </a:r>
          </a:p>
          <a:p>
            <a:r>
              <a:rPr lang="fr-FR" b="1" i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fr-FR" b="1" i="1" dirty="0" err="1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rc</a:t>
            </a:r>
            <a:r>
              <a:rPr lang="fr-FR" dirty="0" smtClean="0"/>
              <a:t> :  chemin vers l’image à afficher (privilégier chemin relatif)</a:t>
            </a:r>
          </a:p>
          <a:p>
            <a:r>
              <a:rPr lang="fr-FR" b="1" i="1" dirty="0" err="1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alt</a:t>
            </a:r>
            <a:r>
              <a:rPr lang="fr-FR" dirty="0" smtClean="0"/>
              <a:t> </a:t>
            </a:r>
            <a:r>
              <a:rPr lang="fr-FR" dirty="0"/>
              <a:t>:  </a:t>
            </a:r>
            <a:r>
              <a:rPr lang="fr-FR" dirty="0" smtClean="0"/>
              <a:t>affichage en cas de non chargement de l’image</a:t>
            </a:r>
            <a:endParaRPr lang="fr-FR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80230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médias : le son</a:t>
            </a:r>
            <a:endParaRPr lang="fr-FR" dirty="0"/>
          </a:p>
        </p:txBody>
      </p:sp>
      <p:sp>
        <p:nvSpPr>
          <p:cNvPr id="5" name="Espace réservé du contenu 2"/>
          <p:cNvSpPr>
            <a:spLocks noGrp="1"/>
          </p:cNvSpPr>
          <p:nvPr>
            <p:ph idx="1"/>
          </p:nvPr>
        </p:nvSpPr>
        <p:spPr>
          <a:xfrm>
            <a:off x="581191" y="2173463"/>
            <a:ext cx="10825717" cy="51898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1900" dirty="0" smtClean="0"/>
              <a:t>Les formats </a:t>
            </a:r>
            <a:r>
              <a:rPr lang="fr-FR" sz="1900" dirty="0" err="1" smtClean="0"/>
              <a:t>audios</a:t>
            </a:r>
            <a:r>
              <a:rPr lang="fr-FR" sz="1900" dirty="0" smtClean="0"/>
              <a:t> : </a:t>
            </a:r>
          </a:p>
          <a:p>
            <a:r>
              <a:rPr lang="fr-FR" sz="1900" dirty="0" smtClean="0"/>
              <a:t>MP3 : plus ancien et compatible quasiment partout </a:t>
            </a:r>
            <a:endParaRPr lang="fr-FR" sz="1900" b="1" dirty="0" smtClean="0"/>
          </a:p>
          <a:p>
            <a:r>
              <a:rPr lang="fr-FR" sz="1900" dirty="0" smtClean="0"/>
              <a:t>OGG : format libre de droit surtout utilisé sur Linux</a:t>
            </a:r>
            <a:endParaRPr lang="fr-FR" sz="1900" b="1" dirty="0" smtClean="0"/>
          </a:p>
          <a:p>
            <a:r>
              <a:rPr lang="fr-FR" sz="1900" dirty="0" smtClean="0"/>
              <a:t>AAC </a:t>
            </a:r>
            <a:r>
              <a:rPr lang="fr-FR" sz="1900" dirty="0"/>
              <a:t>: </a:t>
            </a:r>
            <a:r>
              <a:rPr lang="fr-FR" sz="1900" dirty="0" smtClean="0"/>
              <a:t>format principalement utilisé par Apple</a:t>
            </a:r>
            <a:endParaRPr lang="fr-FR" sz="1900" b="1" dirty="0"/>
          </a:p>
          <a:p>
            <a:endParaRPr lang="fr-FR" sz="1900" b="1" i="1" dirty="0" smtClean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sz="1900" dirty="0" smtClean="0"/>
              <a:t>Insérer du son (musique </a:t>
            </a:r>
            <a:r>
              <a:rPr lang="fr-FR" sz="1900" i="1" dirty="0" err="1" smtClean="0"/>
              <a:t>Grandioso</a:t>
            </a:r>
            <a:r>
              <a:rPr lang="fr-FR" sz="1900" dirty="0" smtClean="0"/>
              <a:t> de Hicham </a:t>
            </a:r>
            <a:r>
              <a:rPr lang="fr-FR" sz="1900" dirty="0" err="1" smtClean="0"/>
              <a:t>Chahidi</a:t>
            </a:r>
            <a:r>
              <a:rPr lang="fr-FR" sz="1900" dirty="0" smtClean="0"/>
              <a:t> téléchargée sur le site </a:t>
            </a:r>
            <a:r>
              <a:rPr lang="fr-FR" sz="1900" i="1" dirty="0" smtClean="0"/>
              <a:t>musicscreen.be</a:t>
            </a:r>
            <a:r>
              <a:rPr lang="fr-FR" sz="1900" dirty="0" smtClean="0"/>
              <a:t>) : </a:t>
            </a:r>
            <a:endParaRPr lang="fr-FR" sz="1900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&lt;audio </a:t>
            </a:r>
            <a:r>
              <a:rPr lang="fr-FR" sz="1900" b="1" i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lang="fr-FR" sz="1900" b="1" i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fr-FR" sz="1900" b="1" i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”Audio/</a:t>
            </a:r>
            <a:r>
              <a:rPr lang="fr-FR" sz="1900" b="1" i="1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Grandioso</a:t>
            </a:r>
            <a:r>
              <a:rPr lang="fr-FR" sz="1900" b="1" i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/Grandioso.mp3”</a:t>
            </a:r>
            <a:r>
              <a:rPr lang="fr-FR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&gt;&lt;/audio&gt;</a:t>
            </a:r>
          </a:p>
          <a:p>
            <a:pPr marL="0" indent="0">
              <a:buNone/>
            </a:pPr>
            <a:endParaRPr lang="fr-FR" sz="1900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sz="1900" dirty="0" smtClean="0"/>
              <a:t>Pour afficher la barre de contrôle du son : </a:t>
            </a:r>
          </a:p>
          <a:p>
            <a:pPr marL="0" indent="0">
              <a:buNone/>
            </a:pPr>
            <a:r>
              <a:rPr lang="fr-FR" sz="1900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&lt;audio </a:t>
            </a:r>
            <a:r>
              <a:rPr lang="fr-FR" sz="1900" b="1" i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lang="fr-FR" sz="1900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fr-FR" sz="1900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”Audio/</a:t>
            </a:r>
            <a:r>
              <a:rPr lang="fr-FR" sz="1900" b="1" i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Grandioso</a:t>
            </a:r>
            <a:r>
              <a:rPr lang="fr-FR" sz="1900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/Grandioso.mp3</a:t>
            </a:r>
            <a:r>
              <a:rPr lang="fr-FR" sz="1900" b="1" i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 </a:t>
            </a:r>
            <a:r>
              <a:rPr lang="fr-FR" sz="1900" b="1" i="1" dirty="0" err="1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controls</a:t>
            </a:r>
            <a:r>
              <a:rPr lang="fr-FR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&gt;&lt;/audio&gt;</a:t>
            </a:r>
          </a:p>
          <a:p>
            <a:pPr marL="0" indent="0">
              <a:buNone/>
            </a:pPr>
            <a:endParaRPr lang="fr-FR" sz="1900" b="1" i="1" dirty="0" smtClean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11762685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médias : le son</a:t>
            </a:r>
            <a:endParaRPr lang="fr-FR" dirty="0"/>
          </a:p>
        </p:txBody>
      </p:sp>
      <p:sp>
        <p:nvSpPr>
          <p:cNvPr id="5" name="Espace réservé du contenu 2"/>
          <p:cNvSpPr>
            <a:spLocks noGrp="1"/>
          </p:cNvSpPr>
          <p:nvPr>
            <p:ph idx="1"/>
          </p:nvPr>
        </p:nvSpPr>
        <p:spPr>
          <a:xfrm>
            <a:off x="581191" y="1660118"/>
            <a:ext cx="10825717" cy="51898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1900" dirty="0" smtClean="0"/>
              <a:t>Proposer plusieurs formats de son : </a:t>
            </a:r>
            <a:endParaRPr lang="fr-FR" sz="1900" dirty="0"/>
          </a:p>
          <a:p>
            <a:pPr marL="0" indent="0">
              <a:buNone/>
            </a:pPr>
            <a:r>
              <a:rPr lang="es-ES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&lt;audio </a:t>
            </a:r>
            <a:r>
              <a:rPr lang="es-ES" b="1" i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controls</a:t>
            </a:r>
            <a:r>
              <a:rPr lang="es-ES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s-ES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s-ES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</a:t>
            </a:r>
            <a:r>
              <a:rPr lang="es-ES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b="1" i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lang="es-ES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s-ES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"Audio/Grandioso/Grandioso.mp3" </a:t>
            </a:r>
            <a:r>
              <a:rPr lang="es-ES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br>
              <a:rPr lang="es-ES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s-ES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s-ES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s-ES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</a:t>
            </a:r>
            <a:r>
              <a:rPr lang="es-ES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b="1" i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lang="es-ES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s-ES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"Audio/Grandioso/Grandioso.ogg" </a:t>
            </a:r>
            <a:r>
              <a:rPr lang="es-ES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s-ES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s-ES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</a:t>
            </a:r>
            <a:r>
              <a:rPr lang="es-ES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b="1" i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lang="es-ES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s-ES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"Audio/Grandioso/</a:t>
            </a:r>
            <a:r>
              <a:rPr lang="es-ES" b="1" i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Grandioso.aac</a:t>
            </a:r>
            <a:r>
              <a:rPr lang="es-ES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</a:t>
            </a:r>
            <a:r>
              <a:rPr lang="es-ES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audio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0" indent="0">
              <a:buNone/>
            </a:pP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Quelques attributs disponibles : </a:t>
            </a:r>
          </a:p>
          <a:p>
            <a:pPr marL="0" indent="0">
              <a:buNone/>
            </a:pP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 </a:t>
            </a:r>
            <a:r>
              <a:rPr lang="fr-FR" b="1" i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</a:t>
            </a:r>
            <a:r>
              <a:rPr lang="fr-FR" b="1" i="1" dirty="0" err="1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idth</a:t>
            </a: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: longueur de la barre de son</a:t>
            </a:r>
            <a:b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 </a:t>
            </a:r>
            <a:r>
              <a:rPr lang="fr-FR" b="1" i="1" dirty="0" err="1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loop</a:t>
            </a: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: joue le son en boucle</a:t>
            </a:r>
            <a:r>
              <a:rPr lang="fr-FR" b="1" i="1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 </a:t>
            </a:r>
            <a:r>
              <a:rPr lang="fr-FR" b="1" i="1" dirty="0" err="1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autoplay</a:t>
            </a: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: lance le son automatiquement (très intrusif !)</a:t>
            </a:r>
            <a:endParaRPr lang="fr-FR" dirty="0">
              <a:solidFill>
                <a:schemeClr val="tx1"/>
              </a:solidFill>
              <a:latin typeface="+mj-lt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sz="2000" dirty="0"/>
          </a:p>
          <a:p>
            <a:pPr marL="0" indent="0">
              <a:buNone/>
            </a:pPr>
            <a:endParaRPr lang="fr-FR" sz="1900" b="1" i="1" dirty="0" smtClean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dirty="0" smtClean="0"/>
          </a:p>
        </p:txBody>
      </p:sp>
      <p:pic>
        <p:nvPicPr>
          <p:cNvPr id="4" name="Image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9236" y="5149516"/>
            <a:ext cx="7833527" cy="14902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001420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médias : la vidéo</a:t>
            </a:r>
            <a:endParaRPr lang="fr-FR" dirty="0"/>
          </a:p>
        </p:txBody>
      </p:sp>
      <p:sp>
        <p:nvSpPr>
          <p:cNvPr id="5" name="Espace réservé du contenu 2"/>
          <p:cNvSpPr>
            <a:spLocks noGrp="1"/>
          </p:cNvSpPr>
          <p:nvPr>
            <p:ph idx="1"/>
          </p:nvPr>
        </p:nvSpPr>
        <p:spPr>
          <a:xfrm>
            <a:off x="581191" y="2718893"/>
            <a:ext cx="10825717" cy="51898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/>
              <a:t>Insérer une </a:t>
            </a:r>
            <a:r>
              <a:rPr lang="fr-FR" dirty="0" smtClean="0"/>
              <a:t>vidéo </a:t>
            </a:r>
            <a:r>
              <a:rPr lang="fr-FR" dirty="0"/>
              <a:t>: </a:t>
            </a:r>
            <a:endParaRPr lang="fr-FR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video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lang="fr-FR" b="1" i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fr-FR" b="1" i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fr-FR" b="1" i="1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Video</a:t>
            </a:r>
            <a:r>
              <a:rPr lang="fr-FR" b="1" i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/Bridge.mp4” </a:t>
            </a:r>
            <a:r>
              <a:rPr lang="fr-FR" b="1" i="1" dirty="0" err="1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controls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endParaRPr lang="fr-FR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Quelques attributs disponibles : </a:t>
            </a:r>
          </a:p>
          <a:p>
            <a:pPr marL="0" indent="0">
              <a:buNone/>
            </a:pP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 </a:t>
            </a:r>
            <a:r>
              <a:rPr lang="fr-FR" b="1" i="1" dirty="0" err="1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width</a:t>
            </a:r>
            <a:r>
              <a:rPr lang="fr-FR" b="1" i="1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: longueur du cadre de la vidéo</a:t>
            </a:r>
            <a:b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</a:br>
            <a:r>
              <a:rPr lang="fr-FR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 </a:t>
            </a:r>
            <a:r>
              <a:rPr lang="fr-FR" b="1" i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</a:t>
            </a:r>
            <a:r>
              <a:rPr lang="fr-FR" b="1" i="1" dirty="0" err="1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eight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: hauteur du cadre de la vidéo</a:t>
            </a:r>
            <a:b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 </a:t>
            </a:r>
            <a:r>
              <a:rPr lang="fr-FR" b="1" i="1" dirty="0" err="1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loop</a:t>
            </a:r>
            <a:r>
              <a:rPr lang="fr-FR" b="1" i="1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: joue le son en boucle</a:t>
            </a:r>
            <a:r>
              <a:rPr lang="fr-FR" b="1" i="1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 </a:t>
            </a:r>
            <a:r>
              <a:rPr lang="fr-FR" b="1" i="1" dirty="0" err="1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autoplay</a:t>
            </a:r>
            <a:r>
              <a:rPr lang="fr-FR" b="1" i="1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: lance le son automatiquement (très intrusif !)</a:t>
            </a:r>
            <a:b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</a:br>
            <a:r>
              <a:rPr lang="fr-FR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 </a:t>
            </a:r>
            <a:r>
              <a:rPr lang="fr-FR" b="1" i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poster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: définit l’image affichée lorsque la vidéo n’est pas lancée (première image de la vidéo par défaut) </a:t>
            </a:r>
            <a:endParaRPr lang="fr-FR" dirty="0">
              <a:solidFill>
                <a:schemeClr val="tx1"/>
              </a:solidFill>
              <a:latin typeface="+mj-lt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sz="2000" dirty="0"/>
          </a:p>
          <a:p>
            <a:pPr marL="0" indent="0">
              <a:buNone/>
            </a:pPr>
            <a:endParaRPr lang="fr-FR" sz="1900" b="1" i="1" dirty="0" smtClean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dirty="0" smtClean="0"/>
          </a:p>
        </p:txBody>
      </p:sp>
      <p:pic>
        <p:nvPicPr>
          <p:cNvPr id="6" name="Image 5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8927" y="2009153"/>
            <a:ext cx="5161882" cy="29478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686225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médias : les figures</a:t>
            </a:r>
            <a:endParaRPr lang="fr-FR" dirty="0"/>
          </a:p>
        </p:txBody>
      </p:sp>
      <p:sp>
        <p:nvSpPr>
          <p:cNvPr id="5" name="Espace réservé du contenu 2"/>
          <p:cNvSpPr>
            <a:spLocks noGrp="1"/>
          </p:cNvSpPr>
          <p:nvPr>
            <p:ph idx="1"/>
          </p:nvPr>
        </p:nvSpPr>
        <p:spPr>
          <a:xfrm>
            <a:off x="581192" y="1724287"/>
            <a:ext cx="10825717" cy="5189862"/>
          </a:xfrm>
        </p:spPr>
        <p:txBody>
          <a:bodyPr>
            <a:normAutofit/>
          </a:bodyPr>
          <a:lstStyle/>
          <a:p>
            <a:r>
              <a:rPr lang="fr-FR" dirty="0" smtClean="0"/>
              <a:t>Elément illustratif </a:t>
            </a:r>
          </a:p>
          <a:p>
            <a:r>
              <a:rPr lang="fr-FR" dirty="0" smtClean="0"/>
              <a:t>Conteneur d’images, vidéos, texte…</a:t>
            </a:r>
          </a:p>
          <a:p>
            <a:r>
              <a:rPr lang="fr-FR" dirty="0" smtClean="0"/>
              <a:t>Possibilité d’insérer une légende</a:t>
            </a:r>
            <a:endParaRPr lang="fr-FR" dirty="0"/>
          </a:p>
          <a:p>
            <a:pPr marL="0" indent="0">
              <a:buNone/>
            </a:pP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&lt;figure&gt;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img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lang="fr-FR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”vacances_oleron.jpeg” </a:t>
            </a:r>
            <a:r>
              <a:rPr lang="fr-FR" b="1" i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alt</a:t>
            </a:r>
            <a:r>
              <a:rPr lang="fr-FR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”Photo de mes vacances à l’ile d’Oléron” 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&lt;</a:t>
            </a:r>
            <a:r>
              <a:rPr lang="fr-FR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figcaption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Une de mes photos de vacances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fr-FR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figcaption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&lt;/figure&gt;</a:t>
            </a:r>
            <a:endParaRPr lang="fr-FR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sz="2000" dirty="0"/>
          </a:p>
          <a:p>
            <a:pPr marL="0" indent="0">
              <a:buNone/>
            </a:pPr>
            <a:endParaRPr lang="fr-FR" sz="1900" b="1" i="1" dirty="0" smtClean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3602756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médias : les figures</a:t>
            </a:r>
            <a:endParaRPr lang="fr-FR" dirty="0"/>
          </a:p>
        </p:txBody>
      </p:sp>
      <p:sp>
        <p:nvSpPr>
          <p:cNvPr id="5" name="Espace réservé du contenu 2"/>
          <p:cNvSpPr>
            <a:spLocks noGrp="1"/>
          </p:cNvSpPr>
          <p:nvPr>
            <p:ph idx="1"/>
          </p:nvPr>
        </p:nvSpPr>
        <p:spPr>
          <a:xfrm>
            <a:off x="581192" y="1724287"/>
            <a:ext cx="10825717" cy="518986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fr-FR" sz="2000" dirty="0"/>
          </a:p>
          <a:p>
            <a:pPr marL="0" indent="0">
              <a:buNone/>
            </a:pPr>
            <a:endParaRPr lang="fr-FR" sz="1900" b="1" i="1" dirty="0" smtClean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dirty="0" smtClean="0"/>
          </a:p>
        </p:txBody>
      </p:sp>
      <p:pic>
        <p:nvPicPr>
          <p:cNvPr id="4" name="Image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4325" y="2299918"/>
            <a:ext cx="5759450" cy="4038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15451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formulaires</a:t>
            </a:r>
            <a:endParaRPr lang="fr-FR" dirty="0"/>
          </a:p>
        </p:txBody>
      </p:sp>
      <p:sp>
        <p:nvSpPr>
          <p:cNvPr id="6" name="Espace réservé du contenu 2"/>
          <p:cNvSpPr txBox="1">
            <a:spLocks/>
          </p:cNvSpPr>
          <p:nvPr/>
        </p:nvSpPr>
        <p:spPr>
          <a:xfrm>
            <a:off x="733592" y="1848978"/>
            <a:ext cx="10825717" cy="51898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dirty="0" smtClean="0"/>
              <a:t>Objectifs d’un formulaire </a:t>
            </a:r>
          </a:p>
          <a:p>
            <a:r>
              <a:rPr lang="fr-FR" dirty="0" smtClean="0"/>
              <a:t>Récupérer des données saisies par l’utilisateur</a:t>
            </a:r>
          </a:p>
          <a:p>
            <a:r>
              <a:rPr lang="fr-FR" dirty="0" smtClean="0"/>
              <a:t>Envoyer ces données à un fichier PHP pour les traiter</a:t>
            </a:r>
          </a:p>
          <a:p>
            <a:pPr marL="0" indent="0">
              <a:buNone/>
            </a:pP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&lt;form </a:t>
            </a:r>
            <a:r>
              <a:rPr lang="en-GB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method=</a:t>
            </a:r>
            <a:r>
              <a:rPr lang="en-GB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”post”</a:t>
            </a:r>
            <a:r>
              <a:rPr lang="en-GB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action=</a:t>
            </a:r>
            <a:r>
              <a:rPr lang="en-GB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i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trait_form.php</a:t>
            </a:r>
            <a:r>
              <a:rPr lang="en-GB" b="1" i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&lt;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fr-FR" b="1" i="1" dirty="0" smtClean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&lt;!-- </a:t>
            </a:r>
            <a:r>
              <a:rPr lang="fr-FR" b="1" i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insérer ici les éléments de votre formulaire (champs de saisie, boutons, </a:t>
            </a:r>
            <a:r>
              <a:rPr lang="fr-FR" b="1" i="1" dirty="0" err="1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etc</a:t>
            </a:r>
            <a:r>
              <a:rPr lang="fr-FR" b="1" i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fr-FR" b="1" i="1" dirty="0" smtClean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--&gt;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fr-FR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form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0" indent="0">
              <a:buFont typeface="Wingdings 2" panose="05020102010507070707" pitchFamily="18" charset="2"/>
              <a:buNone/>
            </a:pPr>
            <a:endParaRPr lang="fr-FR" dirty="0" smtClean="0"/>
          </a:p>
          <a:p>
            <a:pPr marL="0" indent="0">
              <a:buFont typeface="Wingdings 2" panose="05020102010507070707" pitchFamily="18" charset="2"/>
              <a:buNone/>
            </a:pPr>
            <a:r>
              <a:rPr lang="fr-FR" u="sng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Remarque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: Tous les éléments d’un formulaire sont encapsulés dans un et un seul paragraphe</a:t>
            </a:r>
          </a:p>
          <a:p>
            <a:pPr marL="0" indent="0">
              <a:buFont typeface="Wingdings 2" panose="05020102010507070707" pitchFamily="18" charset="2"/>
              <a:buNone/>
            </a:pPr>
            <a:endParaRPr lang="fr-FR" b="1" i="1" dirty="0" smtClean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Font typeface="Wingdings 2" panose="05020102010507070707" pitchFamily="18" charset="2"/>
              <a:buNone/>
            </a:pPr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1987068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formulaires</a:t>
            </a:r>
            <a:endParaRPr lang="fr-FR" dirty="0"/>
          </a:p>
        </p:txBody>
      </p:sp>
      <p:sp>
        <p:nvSpPr>
          <p:cNvPr id="6" name="Espace réservé du contenu 2"/>
          <p:cNvSpPr txBox="1">
            <a:spLocks/>
          </p:cNvSpPr>
          <p:nvPr/>
        </p:nvSpPr>
        <p:spPr>
          <a:xfrm>
            <a:off x="733592" y="943812"/>
            <a:ext cx="10825717" cy="51898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dirty="0" smtClean="0"/>
              <a:t>Deux attributs utilisés :</a:t>
            </a:r>
          </a:p>
          <a:p>
            <a:r>
              <a:rPr lang="fr-FR" b="1" i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</a:t>
            </a:r>
            <a:r>
              <a:rPr lang="fr-FR" b="1" i="1" dirty="0" err="1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ethod</a:t>
            </a:r>
            <a:r>
              <a:rPr lang="fr-FR" dirty="0" smtClean="0"/>
              <a:t> : le mode d’envoi des données au fichier </a:t>
            </a:r>
            <a:br>
              <a:rPr lang="fr-FR" dirty="0" smtClean="0"/>
            </a:br>
            <a:r>
              <a:rPr lang="fr-FR" dirty="0" smtClean="0"/>
              <a:t>Il y a deux méthodes disponibles :</a:t>
            </a:r>
          </a:p>
          <a:p>
            <a:pPr lvl="1"/>
            <a:r>
              <a:rPr lang="fr-FR" b="1" i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</a:t>
            </a:r>
            <a:r>
              <a:rPr lang="fr-FR" b="1" i="1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et</a:t>
            </a:r>
            <a:r>
              <a:rPr lang="fr-FR" dirty="0" smtClean="0"/>
              <a:t> : données envoyées en clair dans l’URL de la page (ne pas envoyer de données sensibles comme des mots de passe), données envoyées de longueur 255 maximum</a:t>
            </a:r>
          </a:p>
          <a:p>
            <a:pPr lvl="1"/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fr-FR" b="1" i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ost</a:t>
            </a:r>
            <a:r>
              <a:rPr lang="fr-FR" dirty="0" smtClean="0"/>
              <a:t> : méthode la plus couramment utilisée, pas de limite de longueur</a:t>
            </a:r>
          </a:p>
          <a:p>
            <a:pPr marL="0" indent="0">
              <a:buNone/>
            </a:pPr>
            <a:endParaRPr lang="fr-FR" dirty="0" smtClean="0"/>
          </a:p>
          <a:p>
            <a:r>
              <a:rPr lang="fr-FR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fr-FR" b="1" i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ction</a:t>
            </a:r>
            <a:r>
              <a:rPr lang="fr-FR" dirty="0" smtClean="0"/>
              <a:t> : le fichier PHP à qui envoyer les données et qui va les traiter par la suite</a:t>
            </a:r>
          </a:p>
          <a:p>
            <a:pPr marL="0" indent="0">
              <a:buNone/>
            </a:pPr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2983030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champs de saisie</a:t>
            </a:r>
            <a:endParaRPr lang="fr-FR" dirty="0"/>
          </a:p>
        </p:txBody>
      </p:sp>
      <p:sp>
        <p:nvSpPr>
          <p:cNvPr id="6" name="Espace réservé du contenu 2"/>
          <p:cNvSpPr txBox="1">
            <a:spLocks/>
          </p:cNvSpPr>
          <p:nvPr/>
        </p:nvSpPr>
        <p:spPr>
          <a:xfrm>
            <a:off x="733592" y="318169"/>
            <a:ext cx="10825717" cy="51898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Champ permettant de récupérer les données entrées par un utilisateur</a:t>
            </a:r>
          </a:p>
          <a:p>
            <a:r>
              <a:rPr lang="fr-FR" dirty="0" smtClean="0"/>
              <a:t>Plusieurs types de champs en fonction du type d’éléments à récupérer (texte, nombre, couleur…) ou du mode de saisie (saisie clavier, curseurs…)</a:t>
            </a:r>
          </a:p>
          <a:p>
            <a:r>
              <a:rPr lang="fr-FR" dirty="0" smtClean="0"/>
              <a:t>Balise 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&lt;input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i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type=</a:t>
            </a:r>
            <a:r>
              <a:rPr lang="en-GB" b="1" i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i="1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type_de_champ</a:t>
            </a:r>
            <a:r>
              <a:rPr lang="en-GB" b="1" i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3042715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champs de saisie : le champ de texte</a:t>
            </a:r>
            <a:endParaRPr lang="fr-FR" dirty="0"/>
          </a:p>
        </p:txBody>
      </p:sp>
      <p:sp>
        <p:nvSpPr>
          <p:cNvPr id="6" name="Espace réservé du contenu 2"/>
          <p:cNvSpPr txBox="1">
            <a:spLocks/>
          </p:cNvSpPr>
          <p:nvPr/>
        </p:nvSpPr>
        <p:spPr>
          <a:xfrm>
            <a:off x="733592" y="1108367"/>
            <a:ext cx="10825717" cy="38639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”text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form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method=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”post”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action=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trait_form.php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&lt;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input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type=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”text”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form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939866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Front-end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456218" y="2180496"/>
            <a:ext cx="5154589" cy="3678303"/>
          </a:xfrm>
        </p:spPr>
        <p:txBody>
          <a:bodyPr/>
          <a:lstStyle/>
          <a:p>
            <a:r>
              <a:rPr lang="fr-FR" dirty="0" smtClean="0"/>
              <a:t>Deux langages principaux : HTML et CSS utilisés dans des fichiers de code</a:t>
            </a:r>
          </a:p>
          <a:p>
            <a:r>
              <a:rPr lang="fr-FR" dirty="0" smtClean="0"/>
              <a:t>Fichiers de code définissent le visuel et les fonctionnalités du site web</a:t>
            </a:r>
          </a:p>
          <a:p>
            <a:r>
              <a:rPr lang="fr-FR" dirty="0" smtClean="0"/>
              <a:t>Fichiers de codes interprétés par un navigateur web</a:t>
            </a:r>
          </a:p>
          <a:p>
            <a:r>
              <a:rPr lang="fr-FR" dirty="0" smtClean="0"/>
              <a:t>Affichage à l’écran de la page web</a:t>
            </a:r>
            <a:endParaRPr lang="fr-FR" dirty="0"/>
          </a:p>
        </p:txBody>
      </p:sp>
      <p:pic>
        <p:nvPicPr>
          <p:cNvPr id="4" name="Image 3" descr="Principe, rôle du Navigateur Internet ou Navigateur Web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023" y="2823238"/>
            <a:ext cx="5711190" cy="285559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7796247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champs de saisie : le label</a:t>
            </a:r>
            <a:endParaRPr lang="fr-FR" dirty="0"/>
          </a:p>
        </p:txBody>
      </p:sp>
      <p:sp>
        <p:nvSpPr>
          <p:cNvPr id="6" name="Espace réservé du contenu 2"/>
          <p:cNvSpPr txBox="1">
            <a:spLocks/>
          </p:cNvSpPr>
          <p:nvPr/>
        </p:nvSpPr>
        <p:spPr>
          <a:xfrm>
            <a:off x="862901" y="1166097"/>
            <a:ext cx="10825717" cy="38607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Donner un descriptif à un élément html </a:t>
            </a:r>
            <a:endParaRPr lang="en-GB" b="1" dirty="0" smtClean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form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method=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”post”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action=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trait_form.php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&lt;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&lt;label&gt;</a:t>
            </a:r>
            <a:r>
              <a:rPr lang="fr-FR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Nom d’utilisateur :</a:t>
            </a: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&lt;/label&gt;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input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type=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”text”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form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fr-FR" b="1" i="1" dirty="0" smtClean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Image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9639" y="4531641"/>
            <a:ext cx="9032240" cy="14935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33289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champs de saisie : le label</a:t>
            </a:r>
            <a:endParaRPr lang="fr-FR" dirty="0"/>
          </a:p>
        </p:txBody>
      </p:sp>
      <p:sp>
        <p:nvSpPr>
          <p:cNvPr id="6" name="Espace réservé du contenu 2"/>
          <p:cNvSpPr txBox="1">
            <a:spLocks/>
          </p:cNvSpPr>
          <p:nvPr/>
        </p:nvSpPr>
        <p:spPr>
          <a:xfrm>
            <a:off x="862901" y="1831111"/>
            <a:ext cx="10825717" cy="38607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Lier le label à l’élément HTML qu’il décrit </a:t>
            </a:r>
          </a:p>
          <a:p>
            <a:pPr lvl="1"/>
            <a:r>
              <a:rPr lang="fr-FR" dirty="0" smtClean="0"/>
              <a:t>Mettre un ID sur l’élément décrit </a:t>
            </a:r>
            <a:r>
              <a:rPr lang="en-GB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</a:t>
            </a:r>
            <a:r>
              <a:rPr lang="en-GB" b="1" i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b="1" i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i="1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mon_id</a:t>
            </a:r>
            <a:r>
              <a:rPr lang="en-GB" b="1" i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endParaRPr lang="fr-FR" dirty="0" smtClean="0">
              <a:solidFill>
                <a:srgbClr val="00B050"/>
              </a:solidFill>
            </a:endParaRPr>
          </a:p>
          <a:p>
            <a:pPr lvl="1"/>
            <a:r>
              <a:rPr lang="fr-FR" dirty="0" smtClean="0"/>
              <a:t>Référencer l’ID dans le label avec </a:t>
            </a:r>
            <a:r>
              <a:rPr lang="en-GB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GB" b="1" i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b="1" i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i="1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mon_id</a:t>
            </a:r>
            <a:r>
              <a:rPr lang="en-GB" b="1" i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</a:p>
          <a:p>
            <a:pPr lvl="1"/>
            <a:r>
              <a:rPr lang="fr-FR" dirty="0" smtClean="0"/>
              <a:t>Nommer une variable qui va récupérer la saisie de l’utilisateur </a:t>
            </a:r>
            <a:r>
              <a:rPr lang="en-GB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name=</a:t>
            </a:r>
            <a:r>
              <a:rPr lang="en-GB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i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username_result</a:t>
            </a:r>
            <a:r>
              <a:rPr lang="en-GB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endParaRPr lang="fr-FR" dirty="0">
              <a:solidFill>
                <a:srgbClr val="00B050"/>
              </a:solidFill>
            </a:endParaRPr>
          </a:p>
          <a:p>
            <a:pPr lvl="1"/>
            <a:endParaRPr lang="en-GB" b="1" dirty="0" smtClean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form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method</a:t>
            </a:r>
            <a:r>
              <a:rPr lang="fr-FR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”post” </a:t>
            </a:r>
            <a:r>
              <a:rPr lang="fr-FR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action=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fr-FR" b="1" i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trait_form.php</a:t>
            </a:r>
            <a:r>
              <a:rPr lang="fr-FR" b="1" i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 </a:t>
            </a:r>
            <a:r>
              <a:rPr lang="en-GB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for=</a:t>
            </a:r>
            <a:r>
              <a:rPr lang="en-GB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”username”</a:t>
            </a: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GB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Nom </a:t>
            </a:r>
            <a:r>
              <a:rPr lang="en-GB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d’utilisateur</a:t>
            </a:r>
            <a:r>
              <a:rPr lang="en-GB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 :</a:t>
            </a: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&lt;/label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input</a:t>
            </a:r>
            <a:r>
              <a:rPr lang="en-GB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type=</a:t>
            </a:r>
            <a:r>
              <a:rPr lang="en-GB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”text” </a:t>
            </a:r>
            <a:r>
              <a:rPr lang="en-GB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id=</a:t>
            </a:r>
            <a:r>
              <a:rPr lang="en-GB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”username”</a:t>
            </a:r>
            <a:r>
              <a:rPr lang="en-GB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en-GB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name=</a:t>
            </a:r>
            <a:r>
              <a:rPr lang="en-GB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i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username_result</a:t>
            </a:r>
            <a:r>
              <a:rPr lang="en-GB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 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&lt;/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fr-FR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form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3639990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champs de saisie : le champ de texte</a:t>
            </a:r>
            <a:endParaRPr lang="fr-FR" dirty="0"/>
          </a:p>
        </p:txBody>
      </p:sp>
      <p:sp>
        <p:nvSpPr>
          <p:cNvPr id="6" name="Espace réservé du contenu 2"/>
          <p:cNvSpPr txBox="1">
            <a:spLocks/>
          </p:cNvSpPr>
          <p:nvPr/>
        </p:nvSpPr>
        <p:spPr>
          <a:xfrm>
            <a:off x="862901" y="1156857"/>
            <a:ext cx="10825717" cy="4708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dirty="0" smtClean="0"/>
              <a:t>Quelques attributs disponibles pour la balise 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&lt;input /&gt;</a:t>
            </a:r>
            <a:r>
              <a:rPr lang="fr-FR" dirty="0" smtClean="0"/>
              <a:t> </a:t>
            </a:r>
            <a:r>
              <a:rPr lang="fr-FR" dirty="0" smtClean="0">
                <a:latin typeface="+mj-lt"/>
              </a:rPr>
              <a:t>:</a:t>
            </a:r>
            <a:endParaRPr lang="fr-FR" b="1" i="1" dirty="0" smtClean="0">
              <a:solidFill>
                <a:srgbClr val="FF0000"/>
              </a:solidFill>
              <a:latin typeface="+mj-lt"/>
              <a:cs typeface="Courier New" panose="02070309020205020404" pitchFamily="49" charset="0"/>
            </a:endParaRPr>
          </a:p>
          <a:p>
            <a:pPr lvl="0"/>
            <a:r>
              <a:rPr lang="fr-FR" b="1" i="1" dirty="0" err="1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placeholder</a:t>
            </a:r>
            <a:r>
              <a:rPr lang="fr-FR" dirty="0"/>
              <a:t> : écrit une indication dans le champ qui disparait lors du clic de la souris.</a:t>
            </a:r>
          </a:p>
          <a:p>
            <a:pPr lvl="0"/>
            <a:r>
              <a:rPr lang="fr-FR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lang="fr-FR" dirty="0"/>
              <a:t> : </a:t>
            </a:r>
            <a:r>
              <a:rPr lang="fr-FR" dirty="0" smtClean="0"/>
              <a:t>met </a:t>
            </a:r>
            <a:r>
              <a:rPr lang="fr-FR" dirty="0"/>
              <a:t>une valeur par défaut qui ne disparait pas au clic de la souris. Il s’agit de la valeur associée à la variable ayant pour nom </a:t>
            </a:r>
            <a:r>
              <a:rPr lang="fr-FR" b="1" i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fr-FR" dirty="0"/>
              <a:t>.</a:t>
            </a:r>
          </a:p>
          <a:p>
            <a:pPr lvl="0"/>
            <a:r>
              <a:rPr lang="fr-FR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size</a:t>
            </a:r>
            <a:r>
              <a:rPr lang="fr-FR" dirty="0"/>
              <a:t> : indique la longueur du champ affiché à l’écran en nombre de caractères à saisir.</a:t>
            </a:r>
          </a:p>
          <a:p>
            <a:pPr lvl="0"/>
            <a:r>
              <a:rPr lang="fr-FR" b="1" i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maxlength</a:t>
            </a:r>
            <a:r>
              <a:rPr lang="fr-FR" dirty="0"/>
              <a:t> : donne le nombre maximal de caractères à saisir dans le champ.  </a:t>
            </a:r>
          </a:p>
          <a:p>
            <a:pPr lvl="0"/>
            <a:r>
              <a:rPr lang="fr-FR" b="1" i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disable</a:t>
            </a:r>
            <a:r>
              <a:rPr lang="fr-FR" dirty="0"/>
              <a:t> : grise un champ.</a:t>
            </a:r>
          </a:p>
          <a:p>
            <a:pPr marL="0" indent="0">
              <a:buNone/>
            </a:pPr>
            <a:endParaRPr lang="fr-FR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3289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champs de saisie : le champ de recherche</a:t>
            </a:r>
            <a:endParaRPr lang="fr-FR" dirty="0"/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733592" y="1108367"/>
            <a:ext cx="10825717" cy="38639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”search”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form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method=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”post”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action=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trait_form.php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&lt;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&lt;label 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searchbar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GB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Barre de recherché :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&lt;/label&gt;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input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”search”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searchbar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search_result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 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form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fr-FR" dirty="0" smtClean="0"/>
          </a:p>
        </p:txBody>
      </p:sp>
      <p:pic>
        <p:nvPicPr>
          <p:cNvPr id="7" name="Image 6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167" y="4356624"/>
            <a:ext cx="10108565" cy="15843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91379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champs de saisie : le champ d’email</a:t>
            </a:r>
            <a:endParaRPr lang="fr-FR" dirty="0"/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733592" y="1108367"/>
            <a:ext cx="10825717" cy="38639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”email”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form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method=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”post”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action=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trait_form.php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&lt;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&lt;label 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”email”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GB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Email :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&lt;/label&gt;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input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”email”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”email”</a:t>
            </a: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email_result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 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form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fr-FR" dirty="0" smtClean="0"/>
          </a:p>
        </p:txBody>
      </p:sp>
      <p:pic>
        <p:nvPicPr>
          <p:cNvPr id="6" name="Image 5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12" y="4251482"/>
            <a:ext cx="8702675" cy="16021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72494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champs de saisie : le champ de mot de passe</a:t>
            </a:r>
            <a:endParaRPr lang="fr-FR" dirty="0"/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733592" y="1108367"/>
            <a:ext cx="10825717" cy="38639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”password”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form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method=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”post”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action=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trait_form.php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&lt;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&lt;label 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”password”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GB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Mot de </a:t>
            </a:r>
            <a:r>
              <a:rPr lang="en-GB" b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passe</a:t>
            </a:r>
            <a:r>
              <a:rPr lang="en-GB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: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&lt;/label&gt;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input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”password”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”password”</a:t>
            </a: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password_result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 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form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fr-FR" dirty="0" smtClean="0"/>
          </a:p>
        </p:txBody>
      </p:sp>
      <p:pic>
        <p:nvPicPr>
          <p:cNvPr id="7" name="Image 6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2052" y="4258076"/>
            <a:ext cx="9408795" cy="17106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32703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champs de saisie : le champ d’url</a:t>
            </a:r>
            <a:endParaRPr lang="fr-FR" dirty="0"/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733592" y="1108367"/>
            <a:ext cx="10825717" cy="38639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url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form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method=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”post”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action=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trait_form.php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&lt;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&lt;label 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url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GB" b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Entrer</a:t>
            </a:r>
            <a:r>
              <a:rPr lang="en-GB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une</a:t>
            </a:r>
            <a:r>
              <a:rPr lang="en-GB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URL :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&lt;/label&gt;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input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url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url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url_result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 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form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fr-FR" dirty="0" smtClean="0"/>
          </a:p>
        </p:txBody>
      </p:sp>
      <p:pic>
        <p:nvPicPr>
          <p:cNvPr id="8" name="Image 7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512" y="4199021"/>
            <a:ext cx="10175875" cy="1828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50463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champs de saisie : le champ de nombre</a:t>
            </a:r>
            <a:endParaRPr lang="fr-FR" dirty="0"/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733592" y="1108367"/>
            <a:ext cx="10825717" cy="38639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”number”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form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method=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”post”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action=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trait_form.php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&lt;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&lt;label 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”age”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GB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Age :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&lt;/label&gt;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input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”number”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”age”</a:t>
            </a: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age_result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 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form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fr-FR" dirty="0" smtClean="0"/>
          </a:p>
        </p:txBody>
      </p:sp>
      <p:pic>
        <p:nvPicPr>
          <p:cNvPr id="9" name="Image 8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412" y="4362250"/>
            <a:ext cx="10252075" cy="16306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22754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champs de saisie : le champ numéro de téléphone</a:t>
            </a:r>
            <a:endParaRPr lang="fr-FR" dirty="0"/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733592" y="1108367"/>
            <a:ext cx="10825717" cy="38639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tel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form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method=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”post”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action=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trait_form.php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&lt;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&lt;label 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tel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GB" b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Téléphone</a:t>
            </a:r>
            <a:r>
              <a:rPr lang="en-GB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: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&lt;/label&gt;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input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tel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tel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tel_result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 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form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fr-FR" dirty="0" smtClean="0"/>
          </a:p>
        </p:txBody>
      </p:sp>
      <p:pic>
        <p:nvPicPr>
          <p:cNvPr id="7" name="Image 6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375" y="4286941"/>
            <a:ext cx="10344150" cy="17557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01223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champs de saisie : le curseur</a:t>
            </a:r>
            <a:endParaRPr lang="fr-FR" dirty="0"/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733592" y="1332955"/>
            <a:ext cx="10825717" cy="38639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”range”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form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method=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”post”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action=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trait_form.php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&lt;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&lt;label 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”mark”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GB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Note entre 0 et 10 :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&lt;/label&gt;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input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”range”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”mark”</a:t>
            </a: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mark_result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 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min=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”0” 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max=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”10 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step=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”1”</a:t>
            </a: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form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fr-FR" dirty="0" smtClean="0"/>
          </a:p>
        </p:txBody>
      </p:sp>
      <p:pic>
        <p:nvPicPr>
          <p:cNvPr id="8" name="Image 7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4777" y="4521249"/>
            <a:ext cx="8983345" cy="16656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90925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deux langages du front-end : le html et le </a:t>
            </a:r>
            <a:r>
              <a:rPr lang="fr-FR" dirty="0" err="1" smtClean="0"/>
              <a:t>css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6530109" y="2984055"/>
            <a:ext cx="5080699" cy="32227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Rôle du CSS : définir la mise en page des éléments de la page web</a:t>
            </a:r>
          </a:p>
          <a:p>
            <a:r>
              <a:rPr lang="fr-FR" dirty="0" smtClean="0"/>
              <a:t>Permet de mettre de la couleur, mettre en gras, en italique, souligner, ajouter des marges, une image de fond…</a:t>
            </a:r>
            <a:endParaRPr lang="fr-FR" dirty="0"/>
          </a:p>
        </p:txBody>
      </p:sp>
      <p:sp>
        <p:nvSpPr>
          <p:cNvPr id="5" name="AutoShape 2" descr="Résultat de recherche d'images pour &quot;html&quot;"/>
          <p:cNvSpPr>
            <a:spLocks noChangeAspect="1" noChangeArrowheads="1"/>
          </p:cNvSpPr>
          <p:nvPr/>
        </p:nvSpPr>
        <p:spPr bwMode="auto">
          <a:xfrm>
            <a:off x="581192" y="-26996"/>
            <a:ext cx="428625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81192" y="2965585"/>
            <a:ext cx="5080699" cy="3678303"/>
          </a:xfrm>
        </p:spPr>
        <p:txBody>
          <a:bodyPr/>
          <a:lstStyle/>
          <a:p>
            <a:r>
              <a:rPr lang="fr-FR" dirty="0" smtClean="0"/>
              <a:t>Rôle du HTML : définir la structure de la page web</a:t>
            </a:r>
          </a:p>
          <a:p>
            <a:r>
              <a:rPr lang="fr-FR" dirty="0" smtClean="0"/>
              <a:t>Permet de diviser la page en sections, créer une entête, un pied de page, des paragraphes, des images…</a:t>
            </a:r>
          </a:p>
          <a:p>
            <a:endParaRPr lang="en-US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43" r="51970"/>
          <a:stretch/>
        </p:blipFill>
        <p:spPr>
          <a:xfrm>
            <a:off x="2198252" y="2081716"/>
            <a:ext cx="1339273" cy="1710169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45" r="4844"/>
          <a:stretch/>
        </p:blipFill>
        <p:spPr>
          <a:xfrm>
            <a:off x="8257306" y="2081716"/>
            <a:ext cx="1440874" cy="1710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73388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champs de saisie : la palette de couleur</a:t>
            </a:r>
            <a:endParaRPr lang="fr-FR" dirty="0"/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733592" y="1332955"/>
            <a:ext cx="10825717" cy="38639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form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method=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”post”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action=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trait_form.php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&lt;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&lt;label 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GB" b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Quelle</a:t>
            </a:r>
            <a:r>
              <a:rPr lang="en-GB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est</a:t>
            </a:r>
            <a:r>
              <a:rPr lang="en-GB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votre</a:t>
            </a:r>
            <a:r>
              <a:rPr lang="en-GB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couleur</a:t>
            </a:r>
            <a:r>
              <a:rPr lang="en-GB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préférée</a:t>
            </a:r>
            <a:r>
              <a:rPr lang="en-GB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&lt;/label&gt;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input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color_result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 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”#000000” 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form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fr-FR" dirty="0" smtClean="0"/>
          </a:p>
        </p:txBody>
      </p:sp>
      <p:pic>
        <p:nvPicPr>
          <p:cNvPr id="7" name="Image 6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7930" y="4440543"/>
            <a:ext cx="9337040" cy="18014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98947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champs de saisie : la palette de couleur</a:t>
            </a:r>
            <a:endParaRPr lang="fr-FR" dirty="0"/>
          </a:p>
        </p:txBody>
      </p:sp>
      <p:pic>
        <p:nvPicPr>
          <p:cNvPr id="8" name="Image 7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8335" y="2315594"/>
            <a:ext cx="8355330" cy="37026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64826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champs de saisie : le formulaire à choix unique</a:t>
            </a:r>
            <a:endParaRPr lang="fr-FR" dirty="0"/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733592" y="1541501"/>
            <a:ext cx="10825717" cy="50036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”radio”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form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method=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”post”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action=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trait_form.php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&lt;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fr-FR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Combien d’heure de sport faites-vous par semaine en moyenne ?</a:t>
            </a: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b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</a:t>
            </a: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/&gt;</a:t>
            </a:r>
            <a:b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&lt;input 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”radio” 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”moins2h” 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freq_sport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 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”moins2h” 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/&gt;&lt;label 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”moins2h”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GB" b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Moins</a:t>
            </a:r>
            <a:r>
              <a:rPr lang="en-GB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de 2h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&lt;/label&gt;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&lt;input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type=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”radio”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”2h_3h”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name=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freq_sport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”2h_3h” 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/&gt;&lt;label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”2h_3h”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GB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Entre 2h et 3h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&lt;/label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&lt;input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type=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”radio”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”3h_4h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name=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freq_sport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”3h_4h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 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/&gt;&lt;label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”3h_4h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GB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Entre </a:t>
            </a:r>
            <a:r>
              <a:rPr lang="en-GB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3h </a:t>
            </a:r>
            <a:r>
              <a:rPr lang="en-GB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et </a:t>
            </a:r>
            <a:r>
              <a:rPr lang="en-GB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4h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&lt;/label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&lt;input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type=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”radio”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”plus4h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name=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freq_sport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”plus4h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 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/&gt;&lt;label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h”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GB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Plus de 4h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label&gt;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form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985361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champs de saisie : le formulaire à choix unique</a:t>
            </a:r>
            <a:endParaRPr lang="fr-FR" dirty="0"/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733592" y="210006"/>
            <a:ext cx="10825717" cy="50036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Un </a:t>
            </a:r>
            <a:r>
              <a:rPr lang="fr-FR" b="1" i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</a:t>
            </a:r>
            <a:r>
              <a:rPr lang="fr-FR" dirty="0" smtClean="0"/>
              <a:t> différent par 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&lt;input /&gt;</a:t>
            </a:r>
          </a:p>
          <a:p>
            <a:r>
              <a:rPr lang="fr-FR" dirty="0" smtClean="0"/>
              <a:t>Le même attribut </a:t>
            </a:r>
            <a:r>
              <a:rPr lang="fr-FR" b="1" i="1" dirty="0" err="1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fr-FR" dirty="0" smtClean="0"/>
              <a:t> pour tous les 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&lt;input /&gt;</a:t>
            </a:r>
            <a:r>
              <a:rPr lang="fr-FR" dirty="0" smtClean="0"/>
              <a:t> : définit une seule variable pour tous les éléments car formulaire à </a:t>
            </a:r>
            <a:r>
              <a:rPr lang="fr-FR" u="sng" dirty="0" smtClean="0"/>
              <a:t>choix unique</a:t>
            </a:r>
          </a:p>
          <a:p>
            <a:r>
              <a:rPr lang="fr-FR" dirty="0" smtClean="0"/>
              <a:t>Un attribut </a:t>
            </a:r>
            <a:r>
              <a:rPr lang="fr-FR" b="1" i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lang="fr-FR" dirty="0" smtClean="0"/>
              <a:t> différent par 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&lt;input /&gt;</a:t>
            </a:r>
            <a:r>
              <a:rPr lang="fr-FR" dirty="0" smtClean="0"/>
              <a:t> : attribue une valeur à la variable lorsque la case est cochée</a:t>
            </a:r>
            <a:endParaRPr lang="fr-FR" dirty="0"/>
          </a:p>
        </p:txBody>
      </p:sp>
      <p:pic>
        <p:nvPicPr>
          <p:cNvPr id="6" name="Image 5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310" y="4022449"/>
            <a:ext cx="10114280" cy="16833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95136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champs de saisie : le formulaire à choix multiples</a:t>
            </a:r>
            <a:endParaRPr lang="fr-FR" dirty="0"/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733592" y="1782130"/>
            <a:ext cx="10825717" cy="50036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”radio”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form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method=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”post”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action=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trait_form.php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&lt;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fr-FR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</a:t>
            </a:r>
            <a:r>
              <a:rPr lang="fr-FR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uel type de vidéo YouTube regardez-vous :</a:t>
            </a: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b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</a:t>
            </a: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/&gt;</a:t>
            </a:r>
            <a:b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&lt;input 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”checkbox” 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”lifestyle”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”lifestyle” 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/&gt;&lt;label 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”lifestyle”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GB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Lifestyle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&lt;/label&gt;&lt;</a:t>
            </a:r>
            <a:r>
              <a:rPr lang="en-GB" b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/&gt;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&lt;input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”checkbox” 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”sport” 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”sport” 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/&gt;&lt;label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”sport”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GB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Sport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&gt;&lt;</a:t>
            </a:r>
            <a:r>
              <a:rPr lang="en-GB" b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/&gt;</a:t>
            </a:r>
            <a:b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&lt;input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”checkbox”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”humour” 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”humour” 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/&gt;&lt;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”humour”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GB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Divertissement et humour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&gt;&lt;</a:t>
            </a:r>
            <a:r>
              <a:rPr lang="en-GB" b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/&gt;</a:t>
            </a:r>
            <a:b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&lt;input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”checkbox”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beaute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 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beaute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 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/&gt;&lt;label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beaute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GB" b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Tuto</a:t>
            </a:r>
            <a:r>
              <a:rPr lang="en-GB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beauté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&lt;input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type=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”checkbox”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autre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autre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 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/&gt;&lt;label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autre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GB" b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Autre</a:t>
            </a:r>
            <a:r>
              <a:rPr lang="en-GB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type de </a:t>
            </a:r>
            <a:r>
              <a:rPr lang="en-GB" b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vidéo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label&gt;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form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3583330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champs de saisie : le formulaire à choix multiples</a:t>
            </a:r>
            <a:endParaRPr lang="fr-FR" dirty="0"/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733592" y="210006"/>
            <a:ext cx="10825717" cy="50036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Un </a:t>
            </a:r>
            <a:r>
              <a:rPr lang="fr-FR" b="1" i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</a:t>
            </a:r>
            <a:r>
              <a:rPr lang="fr-FR" dirty="0" smtClean="0"/>
              <a:t> différent par 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&lt;input /&gt;</a:t>
            </a:r>
          </a:p>
          <a:p>
            <a:r>
              <a:rPr lang="fr-FR" dirty="0" smtClean="0"/>
              <a:t>Un attribut </a:t>
            </a:r>
            <a:r>
              <a:rPr lang="fr-FR" b="1" i="1" dirty="0" err="1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fr-FR" dirty="0" smtClean="0"/>
              <a:t> différent par 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&lt;input /&gt;</a:t>
            </a:r>
            <a:r>
              <a:rPr lang="fr-FR" dirty="0" smtClean="0"/>
              <a:t> : définit une variable par élément car formulaire à </a:t>
            </a:r>
            <a:r>
              <a:rPr lang="fr-FR" u="sng" dirty="0" smtClean="0"/>
              <a:t>choix multiples</a:t>
            </a:r>
          </a:p>
          <a:p>
            <a:r>
              <a:rPr lang="fr-FR" dirty="0" smtClean="0"/>
              <a:t>Pas besoin d’attribut </a:t>
            </a:r>
            <a:r>
              <a:rPr lang="fr-FR" b="1" i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lang="fr-FR" dirty="0" smtClean="0"/>
              <a:t> puisqu’une variable différente par 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&lt;input /&gt;</a:t>
            </a:r>
            <a:endParaRPr lang="fr-FR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7" name="Image 6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6715" y="3934550"/>
            <a:ext cx="8459470" cy="20186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47775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champs de saisie : la liste déroulante</a:t>
            </a:r>
            <a:endParaRPr lang="fr-FR" dirty="0"/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683141" y="1909916"/>
            <a:ext cx="10825717" cy="50036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Balise 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&lt;select&gt;&lt;/select&gt;</a:t>
            </a:r>
          </a:p>
          <a:p>
            <a:r>
              <a:rPr lang="fr-FR" dirty="0" smtClean="0"/>
              <a:t>Balises 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&lt;option&gt;&lt;/option&gt;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: une par choix possible dans la liste déroulante</a:t>
            </a:r>
          </a:p>
          <a:p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Le premier choix est sélectionné par défaut</a:t>
            </a:r>
          </a:p>
          <a:p>
            <a:pPr marL="0" indent="0">
              <a:lnSpc>
                <a:spcPct val="150000"/>
              </a:lnSpc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&lt;</a:t>
            </a: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form </a:t>
            </a:r>
            <a:r>
              <a:rPr lang="en-GB" b="1" i="1" dirty="0">
                <a:solidFill>
                  <a:srgbClr val="7030A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method=</a:t>
            </a:r>
            <a:r>
              <a:rPr lang="en-GB" b="1" i="1" dirty="0">
                <a:solidFill>
                  <a:srgbClr val="00B05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"post"</a:t>
            </a:r>
            <a:r>
              <a:rPr lang="en-GB" b="1" i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GB" b="1" i="1" dirty="0">
                <a:solidFill>
                  <a:srgbClr val="7030A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action=</a:t>
            </a:r>
            <a:r>
              <a:rPr lang="en-GB" b="1" i="1" dirty="0">
                <a:solidFill>
                  <a:srgbClr val="00B05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"</a:t>
            </a:r>
            <a:r>
              <a:rPr lang="en-GB" b="1" i="1" dirty="0" err="1">
                <a:solidFill>
                  <a:srgbClr val="00B05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trait_form.php</a:t>
            </a:r>
            <a:r>
              <a:rPr lang="en-GB" b="1" i="1" dirty="0" smtClean="0">
                <a:solidFill>
                  <a:srgbClr val="00B05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"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&gt;</a:t>
            </a:r>
            <a: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/>
            </a:r>
            <a:b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</a:br>
            <a: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	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&lt;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p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&gt;</a:t>
            </a:r>
            <a: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/>
            </a:r>
            <a:b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</a:br>
            <a: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		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&lt;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label </a:t>
            </a:r>
            <a:r>
              <a:rPr lang="fr-FR" b="1" i="1" dirty="0">
                <a:solidFill>
                  <a:srgbClr val="7030A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for=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"pays"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&gt;</a:t>
            </a:r>
            <a:r>
              <a:rPr lang="fr-FR" b="1" i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Sélectionnez une langue :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&lt;/label&gt;&lt;</a:t>
            </a:r>
            <a:r>
              <a:rPr lang="fr-FR" b="1" i="1" dirty="0" err="1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br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/&gt;</a:t>
            </a:r>
            <a: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/>
            </a:r>
            <a:b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</a:br>
            <a: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		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&lt;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select </a:t>
            </a:r>
            <a:r>
              <a:rPr lang="fr-FR" b="1" i="1" dirty="0" err="1">
                <a:solidFill>
                  <a:srgbClr val="7030A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name</a:t>
            </a:r>
            <a:r>
              <a:rPr lang="fr-FR" b="1" i="1" dirty="0">
                <a:solidFill>
                  <a:srgbClr val="7030A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=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"pays"</a:t>
            </a:r>
            <a:r>
              <a:rPr lang="fr-FR" b="1" i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fr-FR" b="1" i="1" dirty="0">
                <a:solidFill>
                  <a:srgbClr val="7030A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id=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"pays</a:t>
            </a:r>
            <a:r>
              <a:rPr lang="fr-FR" b="1" i="1" dirty="0" smtClean="0">
                <a:solidFill>
                  <a:srgbClr val="00B05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"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&gt;</a:t>
            </a:r>
            <a: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/>
            </a:r>
            <a:b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</a:br>
            <a: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			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&lt;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option </a:t>
            </a:r>
            <a:r>
              <a:rPr lang="fr-FR" b="1" i="1" dirty="0">
                <a:solidFill>
                  <a:srgbClr val="7030A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value=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"</a:t>
            </a:r>
            <a:r>
              <a:rPr lang="fr-FR" b="1" i="1" dirty="0" err="1">
                <a:solidFill>
                  <a:srgbClr val="00B05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francais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"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&gt;</a:t>
            </a:r>
            <a:r>
              <a:rPr lang="fr-FR" b="1" i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français (par défaut)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&lt;/option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&gt;</a:t>
            </a:r>
            <a: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/>
            </a:r>
            <a:b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</a:br>
            <a: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			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&lt;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option </a:t>
            </a:r>
            <a:r>
              <a:rPr lang="fr-FR" b="1" i="1" dirty="0">
                <a:solidFill>
                  <a:srgbClr val="7030A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value=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"espagnol"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&gt;</a:t>
            </a:r>
            <a:r>
              <a:rPr lang="fr-FR" b="1" i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espagnol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&lt;/option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&gt;</a:t>
            </a:r>
            <a: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/>
            </a:r>
            <a:b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</a:br>
            <a: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			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&lt;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option </a:t>
            </a:r>
            <a:r>
              <a:rPr lang="fr-FR" b="1" i="1" dirty="0">
                <a:solidFill>
                  <a:srgbClr val="7030A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value=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"anglais"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&gt;</a:t>
            </a:r>
            <a:r>
              <a:rPr lang="fr-FR" b="1" i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anglais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&lt;/option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&gt;</a:t>
            </a:r>
            <a: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/>
            </a:r>
            <a:b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</a:br>
            <a: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		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&lt;/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select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&gt;</a:t>
            </a:r>
            <a: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/>
            </a:r>
            <a:b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</a:br>
            <a: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	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&lt;/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p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&gt;</a:t>
            </a:r>
            <a: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/>
            </a:r>
            <a:b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&lt;/</a:t>
            </a:r>
            <a:r>
              <a:rPr lang="fr-FR" b="1" i="1" dirty="0" err="1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form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&gt;</a:t>
            </a:r>
            <a:endParaRPr lang="fr-FR" b="1" i="1" dirty="0">
              <a:solidFill>
                <a:srgbClr val="000000"/>
              </a:solidFill>
              <a:latin typeface="Courier New" panose="02070309020205020404" pitchFamily="49" charset="0"/>
              <a:ea typeface="Times New Roman" panose="02020603050405020304" pitchFamily="18" charset="0"/>
            </a:endParaRPr>
          </a:p>
          <a:p>
            <a:pPr marL="0" indent="0">
              <a:buNone/>
            </a:pPr>
            <a:endParaRPr lang="fr-FR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6913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champs de saisie : la liste déroulante</a:t>
            </a:r>
            <a:endParaRPr lang="fr-FR" dirty="0"/>
          </a:p>
        </p:txBody>
      </p:sp>
      <p:pic>
        <p:nvPicPr>
          <p:cNvPr id="7" name="Image 6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267" y="3011718"/>
            <a:ext cx="10197465" cy="22015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32175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champs de saisie : la liste déroulante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683141" y="1909916"/>
            <a:ext cx="10825717" cy="50036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Classer les choix par catégories : 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optgroup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&gt;&lt;/</a:t>
            </a:r>
            <a:r>
              <a:rPr lang="fr-FR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optgroup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0" indent="0">
              <a:buNone/>
            </a:pP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form</a:t>
            </a:r>
            <a:r>
              <a:rPr lang="en-GB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method=</a:t>
            </a:r>
            <a:r>
              <a:rPr lang="en-GB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"post"</a:t>
            </a:r>
            <a:r>
              <a:rPr lang="en-GB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action=</a:t>
            </a:r>
            <a:r>
              <a:rPr lang="en-GB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GB" b="1" i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trait_form.php</a:t>
            </a:r>
            <a:r>
              <a:rPr lang="en-GB" b="1" i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&lt;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&lt;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 </a:t>
            </a:r>
            <a:r>
              <a:rPr lang="fr-FR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for=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"langue"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Sélectionnez une langue :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&lt;/label&gt;&lt;</a:t>
            </a:r>
            <a:r>
              <a:rPr lang="fr-FR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&lt;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fr-FR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"langue"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id=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"langue</a:t>
            </a:r>
            <a:r>
              <a:rPr lang="fr-FR" b="1" i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&lt;</a:t>
            </a:r>
            <a:r>
              <a:rPr lang="fr-FR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optgroup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label=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fr-FR" b="1" i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europeen</a:t>
            </a:r>
            <a:r>
              <a:rPr lang="fr-FR" b="1" i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&lt;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option </a:t>
            </a:r>
            <a:r>
              <a:rPr lang="fr-FR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value=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fr-FR" b="1" i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francais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français (par défaut)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&lt;/option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&lt;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option </a:t>
            </a:r>
            <a:r>
              <a:rPr lang="fr-FR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value=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"espagnol"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espagnol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&lt;/option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&lt;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option </a:t>
            </a:r>
            <a:r>
              <a:rPr lang="fr-FR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value=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"anglais"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anglais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&lt;/option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&lt;/</a:t>
            </a:r>
            <a:r>
              <a:rPr lang="fr-FR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optgroup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&lt;</a:t>
            </a:r>
            <a:r>
              <a:rPr lang="fr-FR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optgroup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label=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"asiatique</a:t>
            </a:r>
            <a:r>
              <a:rPr lang="fr-FR" b="1" i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&lt;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option </a:t>
            </a:r>
            <a:r>
              <a:rPr lang="fr-FR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value=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"mandarin"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mandarin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&lt;/option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&lt;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option </a:t>
            </a:r>
            <a:r>
              <a:rPr lang="fr-FR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value=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"japonais"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japonais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&lt;/option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option </a:t>
            </a:r>
            <a:r>
              <a:rPr lang="en-GB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value=</a:t>
            </a:r>
            <a:r>
              <a:rPr lang="en-GB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GB" b="1" i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russe</a:t>
            </a:r>
            <a:r>
              <a:rPr lang="en-GB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GB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russe</a:t>
            </a: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&lt;/option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GB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optgroup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form&gt;</a:t>
            </a:r>
            <a:endParaRPr lang="fr-FR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1679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champs de saisie : la liste déroulante</a:t>
            </a:r>
            <a:endParaRPr lang="fr-FR" dirty="0"/>
          </a:p>
        </p:txBody>
      </p:sp>
      <p:pic>
        <p:nvPicPr>
          <p:cNvPr id="5" name="Image 4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9427" y="2840265"/>
            <a:ext cx="8653145" cy="29508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21889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HTML : un langage a balise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18487" y="1828801"/>
            <a:ext cx="10955025" cy="4464108"/>
          </a:xfrm>
        </p:spPr>
        <p:txBody>
          <a:bodyPr>
            <a:normAutofit fontScale="92500" lnSpcReduction="20000"/>
          </a:bodyPr>
          <a:lstStyle/>
          <a:p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On utilise une </a:t>
            </a:r>
            <a:r>
              <a:rPr lang="fr-FR" b="1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balise ouvrante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et une </a:t>
            </a:r>
            <a:r>
              <a:rPr lang="fr-FR" b="1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balise fermante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, entre les deux se trouve le</a:t>
            </a:r>
            <a:r>
              <a:rPr lang="fr-FR" b="1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contenu</a:t>
            </a:r>
          </a:p>
          <a:p>
            <a:pPr marL="0" indent="0">
              <a:buNone/>
            </a:pPr>
            <a:r>
              <a:rPr lang="fr-FR" sz="16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sz="1600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balise ouvrante&gt;</a:t>
            </a:r>
            <a:r>
              <a:rPr lang="fr-FR" sz="16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Contenu de la balise</a:t>
            </a:r>
            <a:r>
              <a:rPr lang="fr-FR" sz="1600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&lt;/balise fermante</a:t>
            </a:r>
            <a:r>
              <a:rPr lang="fr-FR" sz="16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0" indent="0">
              <a:buNone/>
            </a:pPr>
            <a:r>
              <a:rPr lang="fr-FR" u="sng" dirty="0" smtClean="0">
                <a:solidFill>
                  <a:schemeClr val="tx1"/>
                </a:solidFill>
                <a:cs typeface="Arial" panose="020B0604020202020204" pitchFamily="34" charset="0"/>
              </a:rPr>
              <a:t>Exemple</a:t>
            </a:r>
            <a:r>
              <a:rPr lang="fr-FR" dirty="0" smtClean="0">
                <a:solidFill>
                  <a:schemeClr val="tx1"/>
                </a:solidFill>
                <a:cs typeface="Arial" panose="020B0604020202020204" pitchFamily="34" charset="0"/>
              </a:rPr>
              <a:t> : Le paragraphe</a:t>
            </a:r>
          </a:p>
          <a:p>
            <a:pPr marL="0" indent="0">
              <a:buNone/>
            </a:pPr>
            <a:r>
              <a:rPr lang="fr-FR" sz="16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&lt;p&gt;</a:t>
            </a:r>
            <a:r>
              <a:rPr lang="fr-FR" sz="1600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Ceci est un paragraphe</a:t>
            </a:r>
            <a:r>
              <a:rPr lang="fr-FR" sz="16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&lt;/p&gt;</a:t>
            </a:r>
            <a:r>
              <a:rPr lang="fr-FR" sz="1600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fr-FR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dirty="0" smtClean="0">
                <a:solidFill>
                  <a:schemeClr val="tx1"/>
                </a:solidFill>
                <a:cs typeface="Courier New" panose="02070309020205020404" pitchFamily="49" charset="0"/>
              </a:rPr>
              <a:t>Il existe également des balises orphelines : des balises qui s’ouvrent et se ferment en même temps, sans contenu</a:t>
            </a:r>
          </a:p>
          <a:p>
            <a:pPr marL="0" indent="0">
              <a:buNone/>
            </a:pPr>
            <a:r>
              <a:rPr lang="fr-FR" u="sng" dirty="0" smtClean="0">
                <a:solidFill>
                  <a:schemeClr val="tx1"/>
                </a:solidFill>
                <a:cs typeface="Courier New" panose="02070309020205020404" pitchFamily="49" charset="0"/>
              </a:rPr>
              <a:t>Exemple</a:t>
            </a:r>
            <a:r>
              <a:rPr lang="fr-FR" dirty="0" smtClean="0">
                <a:solidFill>
                  <a:schemeClr val="tx1"/>
                </a:solidFill>
                <a:cs typeface="Courier New" panose="02070309020205020404" pitchFamily="49" charset="0"/>
              </a:rPr>
              <a:t> : le retour à la ligne</a:t>
            </a:r>
          </a:p>
          <a:p>
            <a:pPr marL="0" indent="0">
              <a:buNone/>
            </a:pPr>
            <a:r>
              <a:rPr lang="fr-FR" sz="16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sz="1600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</a:t>
            </a:r>
            <a:r>
              <a:rPr lang="fr-FR" sz="16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/&gt;</a:t>
            </a:r>
          </a:p>
          <a:p>
            <a:pPr marL="0" indent="0">
              <a:buNone/>
            </a:pPr>
            <a:endParaRPr lang="fr-FR" sz="1600" b="1" i="1" dirty="0" smtClean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On peut ajouter des attributs à une balise pour rajouter des informations</a:t>
            </a:r>
          </a:p>
          <a:p>
            <a:pPr marL="0" indent="0">
              <a:buNone/>
            </a:pPr>
            <a:r>
              <a:rPr lang="fr-FR" sz="1600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&lt;balise ouvrante </a:t>
            </a:r>
            <a:r>
              <a:rPr lang="fr-FR" sz="1600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attribut1=</a:t>
            </a:r>
            <a:r>
              <a:rPr lang="fr-FR" sz="1600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"valeur1"</a:t>
            </a:r>
            <a:r>
              <a:rPr lang="fr-FR" sz="16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fr-FR" sz="1600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attribut2=</a:t>
            </a:r>
            <a:r>
              <a:rPr lang="fr-FR" sz="1600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"valeur2"</a:t>
            </a:r>
            <a:r>
              <a:rPr lang="fr-FR" sz="1600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sz="16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Contenu de la balise</a:t>
            </a:r>
            <a:r>
              <a:rPr lang="fr-FR" sz="1600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&lt;/balise fermante</a:t>
            </a:r>
            <a:r>
              <a:rPr lang="fr-FR" sz="16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0" indent="0">
              <a:buNone/>
            </a:pPr>
            <a:r>
              <a:rPr lang="fr-FR" u="sng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Exemple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: l’image</a:t>
            </a:r>
          </a:p>
          <a:p>
            <a:pPr marL="0" indent="0">
              <a:buNone/>
            </a:pPr>
            <a:r>
              <a:rPr lang="fr-FR" sz="16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sz="1600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img</a:t>
            </a:r>
            <a:r>
              <a:rPr lang="fr-FR" sz="16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600" b="1" i="1" dirty="0" err="1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lang="fr-FR" sz="1600" b="1" i="1" cap="small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fr-FR" sz="1600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"mon_image.jpg" </a:t>
            </a:r>
            <a:r>
              <a:rPr lang="fr-FR" sz="16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endParaRPr lang="fr-FR" sz="1600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920968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champs de saisie : la zone de texte multi-ligne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683141" y="866207"/>
            <a:ext cx="10825717" cy="50036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Balise 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textarea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&gt;&lt;/</a:t>
            </a:r>
            <a:r>
              <a:rPr lang="fr-FR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textarea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0" indent="0">
              <a:buNone/>
            </a:pP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form </a:t>
            </a:r>
            <a:r>
              <a:rPr lang="en-GB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method=</a:t>
            </a:r>
            <a:r>
              <a:rPr lang="en-GB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"post" </a:t>
            </a:r>
            <a:r>
              <a:rPr lang="en-GB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action=</a:t>
            </a:r>
            <a:r>
              <a:rPr lang="en-GB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GB" b="1" i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trait_form.php</a:t>
            </a:r>
            <a:r>
              <a:rPr lang="en-GB" b="1" i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&lt;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&lt;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 </a:t>
            </a:r>
            <a:r>
              <a:rPr lang="fr-FR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for=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"commentaire"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Laissez un commentaire si vous le souhaitez :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&lt;/label&gt;&lt;</a:t>
            </a:r>
            <a:r>
              <a:rPr lang="fr-FR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textarea</a:t>
            </a: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name=</a:t>
            </a:r>
            <a:r>
              <a:rPr lang="en-GB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GB" b="1" i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commentaire</a:t>
            </a:r>
            <a:r>
              <a:rPr lang="en-GB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GB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id=</a:t>
            </a:r>
            <a:r>
              <a:rPr lang="en-GB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GB" b="1" i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commentaire</a:t>
            </a:r>
            <a:r>
              <a:rPr lang="en-GB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&gt;&lt;/</a:t>
            </a:r>
            <a:r>
              <a:rPr lang="en-GB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textarea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form&gt;</a:t>
            </a:r>
            <a:endParaRPr lang="fr-FR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Image 5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960" y="4627793"/>
            <a:ext cx="9022080" cy="16109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15502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champs de saisie : le </a:t>
            </a:r>
            <a:r>
              <a:rPr lang="fr-FR" dirty="0" err="1" smtClean="0"/>
              <a:t>FieldSET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683141" y="1673352"/>
            <a:ext cx="10825717" cy="55504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fieldset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legend&gt;</a:t>
            </a:r>
            <a:r>
              <a:rPr lang="en-GB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Sondage</a:t>
            </a: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&lt;/legend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form </a:t>
            </a:r>
            <a:r>
              <a:rPr lang="en-GB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method=</a:t>
            </a:r>
            <a:r>
              <a:rPr lang="en-GB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"post" </a:t>
            </a:r>
            <a:r>
              <a:rPr lang="en-GB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action=</a:t>
            </a:r>
            <a:r>
              <a:rPr lang="en-GB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GB" b="1" i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trait_form.php</a:t>
            </a:r>
            <a:r>
              <a:rPr lang="en-GB" b="1" i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&lt;p&gt;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fr-FR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Combien </a:t>
            </a:r>
            <a:r>
              <a:rPr lang="fr-FR" b="1" dirty="0">
                <a:latin typeface="Courier New" panose="02070309020205020404" pitchFamily="49" charset="0"/>
                <a:cs typeface="Courier New" panose="02070309020205020404" pitchFamily="49" charset="0"/>
              </a:rPr>
              <a:t>d’heure de sport faites-vous par semaine en moyenne ?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&lt;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input </a:t>
            </a:r>
            <a:r>
              <a:rPr lang="fr-FR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type=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"radio" </a:t>
            </a:r>
            <a:r>
              <a:rPr lang="fr-FR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id=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"moins2h"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fr-FR" b="1" i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fr-FR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fr-FR" b="1" i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freq_sport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</a:t>
            </a:r>
            <a:r>
              <a:rPr lang="fr-FR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value=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"moins2h"</a:t>
            </a:r>
            <a:r>
              <a:rPr lang="fr-FR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/&gt;&lt;label </a:t>
            </a:r>
            <a:r>
              <a:rPr lang="fr-FR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for=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"moins2h"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Moins de 2h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&lt;/label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input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type=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"radio" </a:t>
            </a:r>
            <a:r>
              <a:rPr lang="fr-FR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id=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"2h_3h"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fr-FR" b="1" i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fr-FR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fr-FR" b="1" i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freq_sport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value=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"2h_3h"</a:t>
            </a:r>
            <a:r>
              <a:rPr lang="fr-FR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/&gt;&lt;label </a:t>
            </a:r>
            <a:r>
              <a:rPr lang="fr-FR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for=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"2h_3h"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Entre 2h et 3h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&lt;/label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input </a:t>
            </a:r>
            <a:r>
              <a:rPr lang="en-GB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type=</a:t>
            </a:r>
            <a:r>
              <a:rPr lang="en-GB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”radio” </a:t>
            </a:r>
            <a:r>
              <a:rPr lang="en-GB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id=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”3</a:t>
            </a:r>
            <a:r>
              <a:rPr lang="en-GB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h_4h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en-GB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name=</a:t>
            </a:r>
            <a:r>
              <a:rPr lang="en-GB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GB" b="1" i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freq_sport</a:t>
            </a:r>
            <a:r>
              <a:rPr lang="en-GB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</a:t>
            </a:r>
            <a:r>
              <a:rPr lang="en-GB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value=</a:t>
            </a:r>
            <a:r>
              <a:rPr lang="en-GB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"3h_4h"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/&gt;&lt;label</a:t>
            </a:r>
            <a:r>
              <a:rPr lang="en-GB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for=</a:t>
            </a:r>
            <a:r>
              <a:rPr lang="en-GB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en-GB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h_4h"</a:t>
            </a: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GB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Entre 3h et 4h</a:t>
            </a: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&lt;/label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input </a:t>
            </a:r>
            <a:r>
              <a:rPr lang="en-GB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type=</a:t>
            </a:r>
            <a:r>
              <a:rPr lang="en-GB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"radio" </a:t>
            </a:r>
            <a:r>
              <a:rPr lang="en-GB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id=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plus4h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en-GB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name=</a:t>
            </a:r>
            <a:r>
              <a:rPr lang="en-GB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GB" b="1" i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freq_sport</a:t>
            </a:r>
            <a:r>
              <a:rPr lang="en-GB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</a:t>
            </a:r>
            <a:r>
              <a:rPr lang="en-GB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value=</a:t>
            </a:r>
            <a:r>
              <a:rPr lang="en-GB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"plus4h"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/&gt;&lt;label </a:t>
            </a:r>
            <a:r>
              <a:rPr lang="en-GB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for=</a:t>
            </a:r>
            <a:r>
              <a:rPr lang="en-GB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"plus4h"</a:t>
            </a: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GB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Plus de 4h</a:t>
            </a: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&lt;/label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form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fr-FR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fieldset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fr-FR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6749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champs de saisie : le </a:t>
            </a:r>
            <a:r>
              <a:rPr lang="fr-FR" dirty="0" err="1" smtClean="0"/>
              <a:t>FieldSET</a:t>
            </a:r>
            <a:endParaRPr lang="fr-FR" dirty="0"/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683141" y="226127"/>
            <a:ext cx="10825717" cy="50036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Créer un encadré autour des formulaire : balise 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fieldset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&gt;&lt;/</a:t>
            </a:r>
            <a:r>
              <a:rPr lang="fr-FR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fieldset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fr-FR" dirty="0" smtClean="0"/>
              <a:t>Mettre un titre à l’encadré : </a:t>
            </a:r>
            <a:r>
              <a:rPr lang="fr-FR" dirty="0"/>
              <a:t>balise 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legend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&gt;&lt;/</a:t>
            </a:r>
            <a:r>
              <a:rPr lang="fr-FR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legend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fr-FR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b="1" i="1" dirty="0" smtClean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Image 5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3042" y="3383280"/>
            <a:ext cx="9225915" cy="25165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60849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conteneurs : l’entête</a:t>
            </a:r>
            <a:endParaRPr lang="fr-FR" dirty="0"/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683141" y="15815"/>
            <a:ext cx="10825717" cy="50036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header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fr-FR" b="1" i="1" dirty="0" smtClean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&lt;!-- </a:t>
            </a:r>
            <a:r>
              <a:rPr lang="fr-FR" b="1" i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Ici se trouve le contenu d’un entête --&gt;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header&gt;</a:t>
            </a:r>
          </a:p>
          <a:p>
            <a:pPr marL="0" indent="0">
              <a:buNone/>
            </a:pPr>
            <a:endParaRPr lang="fr-FR" b="1" i="1" dirty="0" smtClean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9" name="Image 8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6476" y="2747470"/>
            <a:ext cx="7599045" cy="39420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48296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conteneurs : le pied de page</a:t>
            </a:r>
            <a:endParaRPr lang="fr-FR" dirty="0"/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683141" y="15815"/>
            <a:ext cx="10825717" cy="50036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footer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fr-FR" b="1" i="1" dirty="0" smtClean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&lt;!-- </a:t>
            </a:r>
            <a:r>
              <a:rPr lang="fr-FR" b="1" i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Ici se trouve le contenu d’un pied de page --&gt;  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fr-FR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footer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0" indent="0">
              <a:buNone/>
            </a:pPr>
            <a:endParaRPr lang="fr-FR" b="1" i="1" dirty="0" smtClean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Image 5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0838" y="2761052"/>
            <a:ext cx="7410324" cy="39102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19445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conteneurs : la section</a:t>
            </a:r>
            <a:endParaRPr lang="fr-FR" dirty="0"/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683141" y="15815"/>
            <a:ext cx="10825717" cy="50036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&lt;section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&lt;!-- </a:t>
            </a:r>
            <a:r>
              <a:rPr lang="fr-FR" b="1" i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Ici se trouve le contenu d’une section --&gt;  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section&gt;</a:t>
            </a:r>
          </a:p>
          <a:p>
            <a:pPr marL="0" indent="0">
              <a:buNone/>
            </a:pPr>
            <a:endParaRPr lang="fr-FR" b="1" i="1" dirty="0" smtClean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7" name="Image 6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9289" y="2798064"/>
            <a:ext cx="7960551" cy="38337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67185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conteneurs : l’article</a:t>
            </a:r>
            <a:endParaRPr lang="fr-FR" dirty="0"/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683141" y="15815"/>
            <a:ext cx="10825717" cy="50036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&lt;article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&lt;!-- </a:t>
            </a:r>
            <a:r>
              <a:rPr lang="fr-FR" b="1" i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Ici se trouve le contenu d’un article --&gt;  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article&gt;</a:t>
            </a:r>
          </a:p>
          <a:p>
            <a:pPr marL="0" indent="0">
              <a:buNone/>
            </a:pPr>
            <a:endParaRPr lang="fr-FR" b="1" i="1" dirty="0" smtClean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Image 5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8090" y="2771648"/>
            <a:ext cx="7195820" cy="38201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8740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conteneurs : les informations complémentaires</a:t>
            </a:r>
            <a:endParaRPr lang="fr-FR" dirty="0"/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683141" y="15815"/>
            <a:ext cx="10825717" cy="50036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aside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&lt;!-- </a:t>
            </a:r>
            <a:r>
              <a:rPr lang="fr-FR" b="1" i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Ici se trouvent les informations annexes --&gt;  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fr-FR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aside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0" indent="0">
              <a:buNone/>
            </a:pPr>
            <a:endParaRPr lang="fr-FR" b="1" i="1" dirty="0" smtClean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7" name="Image 6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7759" y="2744422"/>
            <a:ext cx="7396480" cy="39268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13464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conteneurs : la division de contenu</a:t>
            </a:r>
            <a:endParaRPr lang="fr-FR" dirty="0"/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683141" y="15815"/>
            <a:ext cx="10825717" cy="50036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&lt;div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&lt;!-- </a:t>
            </a:r>
            <a:r>
              <a:rPr lang="fr-FR" b="1" i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Ici se trouve le contenu d’un conteneur quelconque --&gt;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div&gt;</a:t>
            </a:r>
          </a:p>
          <a:p>
            <a:pPr marL="0" indent="0">
              <a:buNone/>
            </a:pPr>
            <a:endParaRPr lang="fr-FR" b="1" i="1" dirty="0" smtClean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8" name="Image 7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248"/>
          <a:stretch/>
        </p:blipFill>
        <p:spPr bwMode="auto">
          <a:xfrm>
            <a:off x="2393315" y="2714752"/>
            <a:ext cx="7405370" cy="3860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341867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conteneurs : le modèle des boîtes</a:t>
            </a:r>
            <a:endParaRPr lang="fr-FR" dirty="0"/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683141" y="-157921"/>
            <a:ext cx="10825717" cy="50036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Les conteneurs sont emboitables les uns dans les autres</a:t>
            </a:r>
            <a:endParaRPr lang="fr-FR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b="1" i="1" dirty="0" smtClean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Image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3099" y="2502916"/>
            <a:ext cx="5765800" cy="3937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84126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Structure générale d’une page HTML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b="1" i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!DOCTYPE </a:t>
            </a:r>
            <a:r>
              <a:rPr lang="en-US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html&gt;						</a:t>
            </a:r>
            <a:r>
              <a:rPr lang="en-US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=&gt; </a:t>
            </a:r>
            <a:r>
              <a:rPr lang="en-US" b="1" i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indique</a:t>
            </a:r>
            <a:r>
              <a:rPr lang="en-US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que le document </a:t>
            </a:r>
            <a:r>
              <a:rPr lang="en-US" b="1" i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est</a:t>
            </a:r>
            <a:r>
              <a:rPr lang="en-US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du code HTML</a:t>
            </a:r>
            <a:br>
              <a:rPr lang="en-US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&lt;html&gt;									</a:t>
            </a:r>
            <a:r>
              <a:rPr lang="en-US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=&gt; </a:t>
            </a:r>
            <a:r>
              <a:rPr lang="en-US" b="1" i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indique</a:t>
            </a:r>
            <a:r>
              <a:rPr lang="en-US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le début du code HTML</a:t>
            </a:r>
            <a:r>
              <a:rPr lang="en-US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&lt;head&gt;								</a:t>
            </a:r>
            <a:r>
              <a:rPr lang="en-US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=&gt; </a:t>
            </a:r>
            <a:r>
              <a:rPr lang="en-US" b="1" i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</a:t>
            </a:r>
            <a:r>
              <a:rPr lang="en-US" b="1" i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ntête</a:t>
            </a:r>
            <a:r>
              <a:rPr lang="en-US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du code HTML : </a:t>
            </a:r>
            <a:r>
              <a:rPr lang="en-US" b="1" i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informations</a:t>
            </a:r>
            <a:r>
              <a:rPr lang="en-US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pour le </a:t>
            </a:r>
            <a:r>
              <a:rPr lang="en-US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&lt;meta </a:t>
            </a:r>
            <a:r>
              <a:rPr lang="en-US" b="1" i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charset=</a:t>
            </a:r>
            <a:r>
              <a:rPr lang="en-US" b="1" i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“utf-8”</a:t>
            </a:r>
            <a:r>
              <a:rPr lang="en-US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/&gt;		</a:t>
            </a:r>
            <a:r>
              <a:rPr lang="en-US" b="1" i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navigateur</a:t>
            </a:r>
            <a:r>
              <a:rPr lang="en-US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web</a:t>
            </a:r>
            <a:r>
              <a:rPr lang="en-US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&lt;title&gt;</a:t>
            </a:r>
            <a:r>
              <a:rPr lang="en-US" b="1" i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Titre</a:t>
            </a:r>
            <a:r>
              <a:rPr lang="en-US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&lt;/title&gt;</a:t>
            </a:r>
            <a:br>
              <a:rPr lang="en-US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&lt;/head&gt;</a:t>
            </a:r>
            <a:br>
              <a:rPr lang="en-US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&lt;body&gt;								</a:t>
            </a:r>
            <a:r>
              <a:rPr lang="en-US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=&gt; </a:t>
            </a:r>
            <a:r>
              <a:rPr lang="en-US" b="1" i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indique</a:t>
            </a:r>
            <a:r>
              <a:rPr lang="en-US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le début du corps de la page : </a:t>
            </a:r>
            <a:r>
              <a:rPr lang="en-US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&lt;/body&gt;								</a:t>
            </a:r>
            <a:r>
              <a:rPr lang="en-US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code HTML </a:t>
            </a:r>
            <a:r>
              <a:rPr lang="en-US" b="1" i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</a:t>
            </a:r>
            <a:r>
              <a:rPr lang="en-US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i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lui-même</a:t>
            </a:r>
            <a:r>
              <a:rPr lang="en-US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&lt;/html&gt;</a:t>
            </a:r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581192" y="5858799"/>
            <a:ext cx="10918081" cy="7850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Cette structure de base est toujours la même : à apprendre par cœur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583964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bonnes pratiques pour le html</a:t>
            </a:r>
            <a:endParaRPr lang="fr-FR" dirty="0"/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683141" y="1396559"/>
            <a:ext cx="10825717" cy="50036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Utiliser le HTML pour définir la structure de la page et rien d’autre</a:t>
            </a:r>
          </a:p>
          <a:p>
            <a:pPr marL="0" indent="0">
              <a:buNone/>
            </a:pPr>
            <a:r>
              <a:rPr lang="fr-FR" u="sng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Exemple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: utiliser 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strong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&gt;&lt;/</a:t>
            </a:r>
            <a:r>
              <a:rPr lang="fr-FR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strong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pour montrer qu’une expression est très importante et pas pour mettre en gras</a:t>
            </a:r>
          </a:p>
          <a:p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Ne pas hésiter à commenter son code</a:t>
            </a:r>
          </a:p>
          <a:p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Utiliser les bonnes balises au bon endroit</a:t>
            </a:r>
          </a:p>
          <a:p>
            <a:pPr marL="0" indent="0">
              <a:buNone/>
            </a:pPr>
            <a:r>
              <a:rPr lang="fr-FR" u="sng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Exemple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: mettre le contenu d’un article dans une balise 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&lt;article&gt;&lt;/article&gt;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et pas dans une balise 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&lt;div&gt;&lt;/div&gt;</a:t>
            </a:r>
          </a:p>
          <a:p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Utiliser des photos, vidéos, musiques libres de droit !</a:t>
            </a:r>
          </a:p>
          <a:p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Eviter de lancer des musiques et de vidéos automatiquement ! Attention aussi au fait de les lancer en boucle</a:t>
            </a:r>
            <a:endParaRPr lang="fr-FR" dirty="0">
              <a:solidFill>
                <a:schemeClr val="tx1"/>
              </a:solidFill>
              <a:latin typeface="+mj-lt"/>
              <a:cs typeface="Courier New" panose="02070309020205020404" pitchFamily="49" charset="0"/>
            </a:endParaRPr>
          </a:p>
          <a:p>
            <a:r>
              <a:rPr lang="fr-FR" dirty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E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crire du texte dans un paragraphe 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&lt;p&gt;&lt;/p&gt; 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ou dans un label 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&lt;label&gt;&lt;/label&gt;</a:t>
            </a:r>
          </a:p>
        </p:txBody>
      </p:sp>
    </p:spTree>
    <p:extLst>
      <p:ext uri="{BB962C8B-B14F-4D97-AF65-F5344CB8AC3E}">
        <p14:creationId xmlns:p14="http://schemas.microsoft.com/office/powerpoint/2010/main" val="2961754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COURS DE WEB</a:t>
            </a:r>
            <a:endParaRPr lang="en-US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FABIEN SIMONET POUR IMAGE</a:t>
            </a:r>
            <a:endParaRPr lang="en-US" dirty="0"/>
          </a:p>
        </p:txBody>
      </p:sp>
      <p:sp>
        <p:nvSpPr>
          <p:cNvPr id="4" name="Sous-titre 2"/>
          <p:cNvSpPr txBox="1">
            <a:spLocks/>
          </p:cNvSpPr>
          <p:nvPr/>
        </p:nvSpPr>
        <p:spPr>
          <a:xfrm>
            <a:off x="666217" y="3263862"/>
            <a:ext cx="10993546" cy="59032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 cap="all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500" dirty="0" smtClean="0">
                <a:solidFill>
                  <a:schemeClr val="bg1"/>
                </a:solidFill>
              </a:rPr>
              <a:t>COURS 2 : LE </a:t>
            </a:r>
            <a:r>
              <a:rPr lang="en-US" sz="2500" dirty="0" err="1" smtClean="0">
                <a:solidFill>
                  <a:schemeClr val="bg1"/>
                </a:solidFill>
              </a:rPr>
              <a:t>gestionnaire</a:t>
            </a:r>
            <a:r>
              <a:rPr lang="en-US" sz="2500" dirty="0" smtClean="0">
                <a:solidFill>
                  <a:schemeClr val="bg1"/>
                </a:solidFill>
              </a:rPr>
              <a:t> de version </a:t>
            </a:r>
            <a:r>
              <a:rPr lang="en-US" sz="2500" dirty="0" err="1" smtClean="0">
                <a:solidFill>
                  <a:schemeClr val="bg1"/>
                </a:solidFill>
              </a:rPr>
              <a:t>git</a:t>
            </a:r>
            <a:endParaRPr lang="en-US" sz="25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044227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Wooclap</a:t>
            </a:r>
            <a:r>
              <a:rPr lang="fr-FR" dirty="0" smtClean="0"/>
              <a:t> !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1550995"/>
          </a:xfrm>
        </p:spPr>
        <p:txBody>
          <a:bodyPr>
            <a:normAutofit/>
          </a:bodyPr>
          <a:lstStyle/>
          <a:p>
            <a:r>
              <a:rPr lang="fr-FR" sz="2500" dirty="0" smtClean="0"/>
              <a:t>Sortez vos téléphones !</a:t>
            </a:r>
          </a:p>
          <a:p>
            <a:r>
              <a:rPr lang="fr-FR" sz="2500" dirty="0" smtClean="0"/>
              <a:t>Aller sur : </a:t>
            </a:r>
            <a:r>
              <a:rPr lang="fr-FR" sz="2500" dirty="0" smtClean="0">
                <a:solidFill>
                  <a:srgbClr val="0070C0"/>
                </a:solidFill>
              </a:rPr>
              <a:t>https://www.wooclap.com/HTML</a:t>
            </a:r>
            <a:endParaRPr lang="fr-FR" sz="2500" dirty="0">
              <a:solidFill>
                <a:srgbClr val="0070C0"/>
              </a:solidFill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0985" y="4479637"/>
            <a:ext cx="6217827" cy="1909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650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Qu’est-ce qu’un gestionnaire de version ?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Gérer les problèmes de travail en équipe :</a:t>
            </a:r>
          </a:p>
          <a:p>
            <a:pPr lvl="1"/>
            <a:r>
              <a:rPr lang="fr-FR" dirty="0" smtClean="0"/>
              <a:t>Gérer les accès concurrents au même fichier : modification du même fichier au même moment par deux développeurs différents</a:t>
            </a:r>
          </a:p>
          <a:p>
            <a:pPr lvl="1"/>
            <a:r>
              <a:rPr lang="fr-FR" dirty="0" smtClean="0"/>
              <a:t>Ajouter de nouveaux fichiers</a:t>
            </a:r>
          </a:p>
          <a:p>
            <a:pPr lvl="1"/>
            <a:r>
              <a:rPr lang="fr-FR" dirty="0" smtClean="0"/>
              <a:t>Conserver l’historique des modifications</a:t>
            </a:r>
          </a:p>
          <a:p>
            <a:pPr lvl="1"/>
            <a:r>
              <a:rPr lang="fr-FR" dirty="0" smtClean="0"/>
              <a:t>Eviter les régressions et revenir en arrière le cas échéant</a:t>
            </a:r>
          </a:p>
          <a:p>
            <a:pPr lvl="1"/>
            <a:r>
              <a:rPr lang="fr-FR" dirty="0" smtClean="0"/>
              <a:t>Pouvoir faire des tests sur le code sans prendre le risque d’endommager les fonctionnalités existantes</a:t>
            </a:r>
          </a:p>
          <a:p>
            <a:pPr lvl="1"/>
            <a:r>
              <a:rPr lang="fr-FR" dirty="0" smtClean="0"/>
              <a:t>Eviter l’empilement de plusieurs versions de fichiers (Rapport.txt, RapportV2.txt, RapportFinal.txt, …)</a:t>
            </a:r>
          </a:p>
          <a:p>
            <a:pPr lvl="1"/>
            <a:r>
              <a:rPr lang="fr-FR" dirty="0" smtClean="0"/>
              <a:t>…</a:t>
            </a:r>
          </a:p>
          <a:p>
            <a:pPr lvl="1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93866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Qu’est-ce qu’un gestionnaire de version ?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Pour gérer tous ces problèmes : gestionnaire de version </a:t>
            </a:r>
          </a:p>
          <a:p>
            <a:r>
              <a:rPr lang="fr-FR" dirty="0" smtClean="0"/>
              <a:t>Les plus connus : Subversion (SVN) et Git</a:t>
            </a:r>
          </a:p>
          <a:p>
            <a:r>
              <a:rPr lang="fr-FR" dirty="0" smtClean="0"/>
              <a:t>Pratique pour le travail à plusieurs mais aussi seul : garder l’historique des modifications</a:t>
            </a:r>
          </a:p>
          <a:p>
            <a:pPr lvl="1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32293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Fonctionnement de git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336" y="1931488"/>
            <a:ext cx="4541494" cy="4284585"/>
          </a:xfrm>
        </p:spPr>
      </p:pic>
      <p:sp>
        <p:nvSpPr>
          <p:cNvPr id="6" name="Espace réservé du contenu 2"/>
          <p:cNvSpPr txBox="1">
            <a:spLocks/>
          </p:cNvSpPr>
          <p:nvPr/>
        </p:nvSpPr>
        <p:spPr>
          <a:xfrm>
            <a:off x="503804" y="6216073"/>
            <a:ext cx="4618881" cy="498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24000" lvl="1" indent="0">
              <a:buNone/>
            </a:pPr>
            <a:r>
              <a:rPr lang="fr-FR" dirty="0" smtClean="0"/>
              <a:t>Schéma issu du cours de Git d’</a:t>
            </a:r>
            <a:r>
              <a:rPr lang="fr-FR" dirty="0" err="1" smtClean="0"/>
              <a:t>OpenClassrooms</a:t>
            </a:r>
            <a:endParaRPr lang="fr-FR" dirty="0"/>
          </a:p>
        </p:txBody>
      </p:sp>
      <p:sp>
        <p:nvSpPr>
          <p:cNvPr id="7" name="Espace réservé du contenu 2"/>
          <p:cNvSpPr txBox="1">
            <a:spLocks/>
          </p:cNvSpPr>
          <p:nvPr/>
        </p:nvSpPr>
        <p:spPr>
          <a:xfrm>
            <a:off x="6096000" y="2180496"/>
            <a:ext cx="5514807" cy="36783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Lorsqu’une nouvelle fonctionnalité est terminée, développeur envoie les modifications sur le serveur</a:t>
            </a:r>
          </a:p>
          <a:p>
            <a:r>
              <a:rPr lang="fr-FR" dirty="0" smtClean="0"/>
              <a:t>Ses collègues récupèrent les modifications sur le serveur</a:t>
            </a:r>
            <a:endParaRPr lang="fr-FR" dirty="0"/>
          </a:p>
          <a:p>
            <a:r>
              <a:rPr lang="fr-FR" dirty="0" smtClean="0"/>
              <a:t>Modifications en local donc pas de problèmes d’accès concurrent</a:t>
            </a:r>
          </a:p>
        </p:txBody>
      </p:sp>
    </p:spTree>
    <p:extLst>
      <p:ext uri="{BB962C8B-B14F-4D97-AF65-F5344CB8AC3E}">
        <p14:creationId xmlns:p14="http://schemas.microsoft.com/office/powerpoint/2010/main" val="1288802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Créer un </a:t>
            </a:r>
            <a:r>
              <a:rPr lang="fr-FR" dirty="0" err="1" smtClean="0"/>
              <a:t>repository</a:t>
            </a:r>
            <a:r>
              <a:rPr lang="fr-FR" dirty="0" smtClean="0"/>
              <a:t> git 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81193" y="1133578"/>
            <a:ext cx="11029615" cy="3678303"/>
          </a:xfrm>
        </p:spPr>
        <p:txBody>
          <a:bodyPr/>
          <a:lstStyle/>
          <a:p>
            <a:r>
              <a:rPr lang="fr-FR" dirty="0" smtClean="0"/>
              <a:t>Créer un projet, rentrer dans ce dossier puis l’initialiser : </a:t>
            </a:r>
          </a:p>
          <a:p>
            <a:pPr marL="0" indent="0">
              <a:buNone/>
            </a:pP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mkdir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projet</a:t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cd projet</a:t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git 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endParaRPr lang="fr-FR" b="1" i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b="1" i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2"/>
          <a:srcRect r="60052" b="75098"/>
          <a:stretch/>
        </p:blipFill>
        <p:spPr>
          <a:xfrm>
            <a:off x="2516852" y="3717549"/>
            <a:ext cx="7158296" cy="2509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005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Créer un </a:t>
            </a:r>
            <a:r>
              <a:rPr lang="fr-FR" dirty="0" err="1" smtClean="0"/>
              <a:t>repository</a:t>
            </a:r>
            <a:r>
              <a:rPr lang="fr-FR" dirty="0" smtClean="0"/>
              <a:t> git 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81193" y="671757"/>
            <a:ext cx="11029615" cy="3678303"/>
          </a:xfrm>
        </p:spPr>
        <p:txBody>
          <a:bodyPr/>
          <a:lstStyle/>
          <a:p>
            <a:r>
              <a:rPr lang="fr-FR" dirty="0" smtClean="0"/>
              <a:t>On ajoute le fichier suivant au projet : </a:t>
            </a:r>
            <a:endParaRPr lang="fr-FR" b="1" i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b="1" i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2"/>
          <a:srcRect t="6293" r="65175" b="46280"/>
          <a:stretch/>
        </p:blipFill>
        <p:spPr>
          <a:xfrm>
            <a:off x="3729807" y="2796045"/>
            <a:ext cx="4732385" cy="3625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107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Connaitre le statut de ses fichiers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81193" y="1881723"/>
            <a:ext cx="11029615" cy="4925476"/>
          </a:xfrm>
        </p:spPr>
        <p:txBody>
          <a:bodyPr/>
          <a:lstStyle/>
          <a:p>
            <a:r>
              <a:rPr lang="fr-FR" dirty="0" smtClean="0"/>
              <a:t>Vérifier l’état des fichiers du </a:t>
            </a:r>
            <a:r>
              <a:rPr lang="fr-FR" dirty="0" err="1" smtClean="0"/>
              <a:t>repository</a:t>
            </a:r>
            <a:r>
              <a:rPr lang="fr-FR" dirty="0" smtClean="0"/>
              <a:t> : </a:t>
            </a:r>
          </a:p>
          <a:p>
            <a:pPr marL="0" indent="0">
              <a:buNone/>
            </a:pP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g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it 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status</a:t>
            </a:r>
            <a:endParaRPr lang="fr-FR" b="1" i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b="1" i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b="1" i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b="1" i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b="1" i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dirty="0" smtClean="0">
                <a:cs typeface="Courier New" panose="02070309020205020404" pitchFamily="49" charset="0"/>
              </a:rPr>
              <a:t>=&gt; Un fichier non traqué (non connu par le </a:t>
            </a:r>
            <a:r>
              <a:rPr lang="fr-FR" dirty="0" err="1" smtClean="0">
                <a:cs typeface="Courier New" panose="02070309020205020404" pitchFamily="49" charset="0"/>
              </a:rPr>
              <a:t>repository</a:t>
            </a:r>
            <a:r>
              <a:rPr lang="fr-FR" dirty="0" smtClean="0"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endParaRPr lang="en-US" b="1" i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2"/>
          <a:srcRect r="55860" b="71264"/>
          <a:stretch/>
        </p:blipFill>
        <p:spPr>
          <a:xfrm>
            <a:off x="2452303" y="2904885"/>
            <a:ext cx="7287393" cy="2668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609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Soumettre des modifications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81193" y="2241938"/>
            <a:ext cx="11029615" cy="4925476"/>
          </a:xfrm>
        </p:spPr>
        <p:txBody>
          <a:bodyPr>
            <a:normAutofit/>
          </a:bodyPr>
          <a:lstStyle/>
          <a:p>
            <a:r>
              <a:rPr lang="fr-FR" dirty="0" smtClean="0"/>
              <a:t>Pour cela il faut créer un commit :</a:t>
            </a:r>
          </a:p>
          <a:p>
            <a:pPr lvl="1"/>
            <a:r>
              <a:rPr lang="fr-FR" dirty="0" smtClean="0"/>
              <a:t>Ajouter des fichiers au commit :</a:t>
            </a:r>
          </a:p>
          <a:p>
            <a:pPr marL="324000" lvl="1" indent="0">
              <a:buNone/>
            </a:pPr>
            <a:r>
              <a:rPr lang="fr-FR" dirty="0" smtClean="0"/>
              <a:t>	   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git 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add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code.html</a:t>
            </a:r>
          </a:p>
          <a:p>
            <a:pPr marL="324000" lvl="1" indent="0">
              <a:buNone/>
            </a:pP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	 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git 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add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. (ajoute tous les fichiers modifiés)</a:t>
            </a:r>
          </a:p>
          <a:p>
            <a:pPr lvl="1"/>
            <a:r>
              <a:rPr lang="fr-FR" dirty="0" smtClean="0"/>
              <a:t>« </a:t>
            </a:r>
            <a:r>
              <a:rPr lang="fr-FR" dirty="0" err="1" smtClean="0"/>
              <a:t>Commiter</a:t>
            </a:r>
            <a:r>
              <a:rPr lang="fr-FR" dirty="0" smtClean="0"/>
              <a:t> » avec un message explicite !</a:t>
            </a:r>
          </a:p>
          <a:p>
            <a:pPr marL="0" indent="0">
              <a:buNone/>
            </a:pPr>
            <a:r>
              <a:rPr lang="fr-FR" sz="1600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  git commit –m </a:t>
            </a:r>
            <a:r>
              <a:rPr lang="fr-FR" sz="1600" b="1" i="1" dirty="0" smtClean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"fonctionnalité salut"</a:t>
            </a:r>
            <a:endParaRPr lang="fr-FR" sz="1600" b="1" i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b="1" i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b="1" i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b="1" i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b="1" i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b="1" i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2"/>
          <a:srcRect r="62754" b="73883"/>
          <a:stretch/>
        </p:blipFill>
        <p:spPr>
          <a:xfrm>
            <a:off x="2690261" y="3901567"/>
            <a:ext cx="6811478" cy="2686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408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commentaires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>
                <a:latin typeface="+mj-lt"/>
                <a:cs typeface="Courier New" panose="02070309020205020404" pitchFamily="49" charset="0"/>
              </a:rPr>
              <a:t>Commentaire : code qui a pour but de documenter le code</a:t>
            </a:r>
          </a:p>
          <a:p>
            <a:pPr marL="0" indent="0">
              <a:buNone/>
            </a:pP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&lt;!-- ceci est un commentaire --&gt;</a:t>
            </a:r>
          </a:p>
          <a:p>
            <a:pPr marL="0" indent="0">
              <a:buNone/>
            </a:pPr>
            <a:r>
              <a:rPr lang="fr-FR" u="sng" dirty="0" smtClean="0">
                <a:latin typeface="+mj-lt"/>
                <a:cs typeface="Courier New" panose="02070309020205020404" pitchFamily="49" charset="0"/>
              </a:rPr>
              <a:t>Exemple</a:t>
            </a:r>
            <a:r>
              <a:rPr lang="fr-FR" dirty="0" smtClean="0">
                <a:latin typeface="+mj-lt"/>
                <a:cs typeface="Courier New" panose="02070309020205020404" pitchFamily="49" charset="0"/>
              </a:rPr>
              <a:t> : </a:t>
            </a:r>
          </a:p>
          <a:p>
            <a:pPr marL="0" indent="0">
              <a:buNone/>
            </a:pP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&lt;!-- 	Nom du fichier : index.html</a:t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  	Auteur : Fabien Simonet</a:t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 	Date de création : 15/08/2019 --&gt;</a:t>
            </a:r>
          </a:p>
          <a:p>
            <a:r>
              <a:rPr lang="fr-FR" dirty="0" smtClean="0">
                <a:latin typeface="+mj-lt"/>
                <a:cs typeface="Courier New" panose="02070309020205020404" pitchFamily="49" charset="0"/>
              </a:rPr>
              <a:t>Documenter le code quel que soit le langage utilisé, le vous du futur vous remerciera !!</a:t>
            </a:r>
            <a:endParaRPr lang="fr-FR" dirty="0">
              <a:latin typeface="+mj-lt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286351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Fonctionnalités de git : le commit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784436" y="2532527"/>
            <a:ext cx="6826372" cy="5566429"/>
          </a:xfrm>
        </p:spPr>
        <p:txBody>
          <a:bodyPr>
            <a:normAutofit/>
          </a:bodyPr>
          <a:lstStyle/>
          <a:p>
            <a:r>
              <a:rPr lang="fr-FR" dirty="0" smtClean="0"/>
              <a:t>Commit modifie l’historique des modifications en local sur votre machine</a:t>
            </a:r>
          </a:p>
          <a:p>
            <a:r>
              <a:rPr lang="fr-FR" dirty="0" smtClean="0"/>
              <a:t>N’enregistre que les modifications apportées au projet</a:t>
            </a:r>
          </a:p>
          <a:p>
            <a:r>
              <a:rPr lang="fr-FR" dirty="0" smtClean="0"/>
              <a:t>Facile de revenir en arrière en cas de régression car le serveur n’est pas impacté</a:t>
            </a:r>
          </a:p>
          <a:p>
            <a:r>
              <a:rPr lang="fr-FR" dirty="0" smtClean="0"/>
              <a:t>Faire de petits commit pour faciliter le retour en arrière</a:t>
            </a:r>
          </a:p>
          <a:p>
            <a:r>
              <a:rPr lang="fr-FR" dirty="0" smtClean="0"/>
              <a:t>Faire des </a:t>
            </a:r>
            <a:r>
              <a:rPr lang="fr-FR" dirty="0" err="1" smtClean="0"/>
              <a:t>commits</a:t>
            </a:r>
            <a:r>
              <a:rPr lang="fr-FR" dirty="0" smtClean="0"/>
              <a:t> régulièrement</a:t>
            </a:r>
            <a:endParaRPr lang="fr-FR" dirty="0"/>
          </a:p>
          <a:p>
            <a:pPr marL="324000" lvl="1" indent="0">
              <a:buNone/>
            </a:pPr>
            <a:endParaRPr lang="fr-FR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fr-FR" dirty="0" smtClean="0"/>
          </a:p>
          <a:p>
            <a:pPr marL="324000" lvl="1" indent="0">
              <a:buNone/>
            </a:pPr>
            <a:r>
              <a:rPr lang="fr-FR" dirty="0"/>
              <a:t>	</a:t>
            </a:r>
            <a:r>
              <a:rPr lang="fr-FR" dirty="0" smtClean="0"/>
              <a:t>	 </a:t>
            </a:r>
            <a:endParaRPr lang="fr-FR" dirty="0"/>
          </a:p>
          <a:p>
            <a:pPr marL="630000" lvl="2" indent="0">
              <a:buNone/>
            </a:pPr>
            <a:endParaRPr lang="fr-FR" dirty="0" smtClean="0"/>
          </a:p>
          <a:p>
            <a:endParaRPr lang="fr-FR" dirty="0" smtClean="0"/>
          </a:p>
          <a:p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656" y="2532527"/>
            <a:ext cx="3286584" cy="3677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249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Fonctionnalités de git : le commit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292436" y="2310854"/>
            <a:ext cx="6826372" cy="5566429"/>
          </a:xfrm>
        </p:spPr>
        <p:txBody>
          <a:bodyPr>
            <a:normAutofit/>
          </a:bodyPr>
          <a:lstStyle/>
          <a:p>
            <a:r>
              <a:rPr lang="fr-FR" dirty="0" smtClean="0"/>
              <a:t>Succession de </a:t>
            </a:r>
            <a:r>
              <a:rPr lang="fr-FR" dirty="0" err="1" smtClean="0"/>
              <a:t>commits</a:t>
            </a:r>
            <a:r>
              <a:rPr lang="fr-FR" dirty="0" smtClean="0"/>
              <a:t> avec un commit par fonctionnalité</a:t>
            </a:r>
            <a:endParaRPr lang="fr-FR" dirty="0"/>
          </a:p>
          <a:p>
            <a:pPr marL="324000" lvl="1" indent="0">
              <a:buNone/>
            </a:pPr>
            <a:endParaRPr lang="fr-FR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fr-FR" dirty="0" smtClean="0"/>
          </a:p>
          <a:p>
            <a:pPr marL="324000" lvl="1" indent="0">
              <a:buNone/>
            </a:pPr>
            <a:r>
              <a:rPr lang="fr-FR" dirty="0"/>
              <a:t>	</a:t>
            </a:r>
            <a:r>
              <a:rPr lang="fr-FR" dirty="0" smtClean="0"/>
              <a:t>	 </a:t>
            </a:r>
            <a:endParaRPr lang="fr-FR" dirty="0"/>
          </a:p>
          <a:p>
            <a:pPr marL="630000" lvl="2" indent="0">
              <a:buNone/>
            </a:pPr>
            <a:endParaRPr lang="fr-FR" dirty="0" smtClean="0"/>
          </a:p>
          <a:p>
            <a:endParaRPr lang="fr-FR" dirty="0" smtClean="0"/>
          </a:p>
          <a:p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3091" y="1950880"/>
            <a:ext cx="3397110" cy="4434456"/>
          </a:xfrm>
          <a:prstGeom prst="rect">
            <a:avLst/>
          </a:prstGeom>
        </p:spPr>
      </p:pic>
      <p:sp>
        <p:nvSpPr>
          <p:cNvPr id="6" name="Espace réservé du contenu 2"/>
          <p:cNvSpPr txBox="1">
            <a:spLocks/>
          </p:cNvSpPr>
          <p:nvPr/>
        </p:nvSpPr>
        <p:spPr>
          <a:xfrm>
            <a:off x="397165" y="6206837"/>
            <a:ext cx="5190835" cy="498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24000" lvl="1" indent="0" algn="ctr">
              <a:buNone/>
            </a:pPr>
            <a:r>
              <a:rPr lang="fr-FR" dirty="0" smtClean="0"/>
              <a:t>Schéma réalisé par Julien </a:t>
            </a:r>
            <a:r>
              <a:rPr lang="fr-FR" dirty="0" err="1" smtClean="0"/>
              <a:t>Usson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48075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Afficher les modifications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720436" y="454344"/>
            <a:ext cx="10612582" cy="5566429"/>
          </a:xfrm>
        </p:spPr>
        <p:txBody>
          <a:bodyPr>
            <a:normAutofit/>
          </a:bodyPr>
          <a:lstStyle/>
          <a:p>
            <a:r>
              <a:rPr lang="fr-FR" dirty="0" smtClean="0"/>
              <a:t>Pour voir afficher les modifications de son fichier par rapport à la version connue par l’historique des modifications (avant commit) :</a:t>
            </a:r>
          </a:p>
          <a:p>
            <a:pPr marL="324000" lvl="1" indent="0">
              <a:buNone/>
            </a:pP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g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it 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diff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nomFichier</a:t>
            </a:r>
            <a:endParaRPr lang="fr-FR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fr-FR" dirty="0" smtClean="0"/>
          </a:p>
          <a:p>
            <a:pPr marL="324000" lvl="1" indent="0">
              <a:buNone/>
            </a:pPr>
            <a:r>
              <a:rPr lang="fr-FR" dirty="0"/>
              <a:t>	</a:t>
            </a:r>
            <a:r>
              <a:rPr lang="fr-FR" dirty="0" smtClean="0"/>
              <a:t>	 </a:t>
            </a:r>
            <a:endParaRPr lang="fr-FR" dirty="0"/>
          </a:p>
          <a:p>
            <a:pPr marL="630000" lvl="2" indent="0">
              <a:buNone/>
            </a:pPr>
            <a:endParaRPr lang="fr-FR" dirty="0" smtClean="0"/>
          </a:p>
          <a:p>
            <a:endParaRPr lang="fr-FR" dirty="0" smtClean="0"/>
          </a:p>
          <a:p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2"/>
          <a:srcRect r="68388" b="64177"/>
          <a:stretch/>
        </p:blipFill>
        <p:spPr>
          <a:xfrm>
            <a:off x="3136173" y="2937915"/>
            <a:ext cx="5781108" cy="3685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532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Pousser les modifications sur le serveur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81193" y="3756699"/>
            <a:ext cx="11029615" cy="4925476"/>
          </a:xfrm>
        </p:spPr>
        <p:txBody>
          <a:bodyPr>
            <a:normAutofit/>
          </a:bodyPr>
          <a:lstStyle/>
          <a:p>
            <a:r>
              <a:rPr lang="fr-FR" dirty="0" smtClean="0"/>
              <a:t>Pour envoyer les </a:t>
            </a:r>
            <a:r>
              <a:rPr lang="fr-FR" dirty="0" err="1" smtClean="0"/>
              <a:t>commits</a:t>
            </a:r>
            <a:r>
              <a:rPr lang="fr-FR" dirty="0" smtClean="0"/>
              <a:t> sur le serveur :</a:t>
            </a:r>
          </a:p>
          <a:p>
            <a:pPr lvl="1"/>
            <a:r>
              <a:rPr lang="en-US" dirty="0" err="1" smtClean="0"/>
              <a:t>Récupérer</a:t>
            </a:r>
            <a:r>
              <a:rPr lang="en-US" dirty="0" smtClean="0"/>
              <a:t> </a:t>
            </a:r>
            <a:r>
              <a:rPr lang="en-US" dirty="0"/>
              <a:t>la </a:t>
            </a:r>
            <a:r>
              <a:rPr lang="en-US" dirty="0" err="1"/>
              <a:t>dernière</a:t>
            </a:r>
            <a:r>
              <a:rPr lang="en-US" dirty="0"/>
              <a:t> version du repository sur le </a:t>
            </a:r>
            <a:r>
              <a:rPr lang="en-US" dirty="0" err="1"/>
              <a:t>serveur</a:t>
            </a:r>
            <a:r>
              <a:rPr lang="en-US" dirty="0"/>
              <a:t> :</a:t>
            </a:r>
          </a:p>
          <a:p>
            <a:pPr marL="324000" lvl="1" indent="0">
              <a:buNone/>
            </a:pP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	 git pull </a:t>
            </a:r>
            <a:r>
              <a:rPr lang="fr-FR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origin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master</a:t>
            </a:r>
          </a:p>
          <a:p>
            <a:pPr marL="324000" lvl="1" indent="0">
              <a:buNone/>
            </a:pP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 git pull</a:t>
            </a:r>
            <a:endParaRPr lang="en-US" dirty="0"/>
          </a:p>
          <a:p>
            <a:pPr lvl="1"/>
            <a:r>
              <a:rPr lang="en-US" dirty="0" err="1"/>
              <a:t>Envoyer</a:t>
            </a:r>
            <a:r>
              <a:rPr lang="en-US" dirty="0"/>
              <a:t> les modification sur le </a:t>
            </a:r>
            <a:r>
              <a:rPr lang="en-US" dirty="0" err="1"/>
              <a:t>serveur</a:t>
            </a:r>
            <a:r>
              <a:rPr lang="en-US" dirty="0"/>
              <a:t> :</a:t>
            </a:r>
          </a:p>
          <a:p>
            <a:pPr marL="324000" lvl="1" indent="0">
              <a:buNone/>
            </a:pP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	 git push </a:t>
            </a:r>
            <a:r>
              <a:rPr lang="fr-FR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origin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master</a:t>
            </a:r>
          </a:p>
          <a:p>
            <a:pPr marL="324000" lvl="1" indent="0">
              <a:buNone/>
            </a:pP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 git push</a:t>
            </a:r>
          </a:p>
          <a:p>
            <a:endParaRPr lang="fr-FR" dirty="0" smtClean="0"/>
          </a:p>
          <a:p>
            <a:r>
              <a:rPr lang="fr-FR" dirty="0" smtClean="0"/>
              <a:t>Ne push sur le serveur qu’un code qui fonctionne !!!</a:t>
            </a:r>
          </a:p>
          <a:p>
            <a:r>
              <a:rPr lang="fr-FR" dirty="0" smtClean="0">
                <a:latin typeface="+mj-lt"/>
                <a:cs typeface="Courier New" panose="02070309020205020404" pitchFamily="49" charset="0"/>
              </a:rPr>
              <a:t>Faire environ un push par jour</a:t>
            </a:r>
          </a:p>
          <a:p>
            <a:r>
              <a:rPr lang="fr-FR" dirty="0" smtClean="0">
                <a:latin typeface="+mj-lt"/>
                <a:cs typeface="Courier New" panose="02070309020205020404" pitchFamily="49" charset="0"/>
              </a:rPr>
              <a:t>Moins souvent car une fois sur le serveur c’est plus pénible de revenir en arrière</a:t>
            </a:r>
          </a:p>
          <a:p>
            <a:pPr>
              <a:buFont typeface="Symbol" panose="05050102010706020507" pitchFamily="18" charset="2"/>
              <a:buChar char="Þ"/>
            </a:pPr>
            <a:endParaRPr lang="fr-FR" dirty="0">
              <a:latin typeface="+mj-lt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dirty="0">
              <a:latin typeface="+mj-lt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b="1" i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b="1" i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b="1" i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b="1" i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b="1" i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1886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Fonctionnalités de git : pousser le commit sur le serveur</a:t>
            </a:r>
            <a:endParaRPr lang="fr-FR" dirty="0"/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4552813"/>
          </a:xfrm>
        </p:spPr>
        <p:txBody>
          <a:bodyPr>
            <a:normAutofit/>
          </a:bodyPr>
          <a:lstStyle/>
          <a:p>
            <a:pPr marL="324000" lvl="1" indent="0">
              <a:buNone/>
            </a:pPr>
            <a:endParaRPr lang="fr-FR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dirty="0"/>
              <a:t>Ne push sur le serveur qu’un code qui fonctionne !!!</a:t>
            </a:r>
            <a:endParaRPr lang="en-US" dirty="0" smtClean="0"/>
          </a:p>
          <a:p>
            <a:r>
              <a:rPr lang="en-US" dirty="0" smtClean="0"/>
              <a:t>Attention ! </a:t>
            </a:r>
            <a:r>
              <a:rPr lang="en-US" dirty="0" err="1" smtClean="0"/>
              <a:t>Une</a:t>
            </a:r>
            <a:r>
              <a:rPr lang="en-US" dirty="0" smtClean="0"/>
              <a:t> </a:t>
            </a:r>
            <a:r>
              <a:rPr lang="en-US" dirty="0" err="1" smtClean="0"/>
              <a:t>fois</a:t>
            </a:r>
            <a:r>
              <a:rPr lang="en-US" dirty="0" smtClean="0"/>
              <a:t> que </a:t>
            </a:r>
            <a:r>
              <a:rPr lang="fr-FR" dirty="0" smtClean="0"/>
              <a:t>le</a:t>
            </a:r>
            <a:r>
              <a:rPr lang="en-US" dirty="0" smtClean="0"/>
              <a:t> commit </a:t>
            </a:r>
            <a:r>
              <a:rPr lang="en-US" dirty="0" err="1" smtClean="0"/>
              <a:t>est</a:t>
            </a:r>
            <a:r>
              <a:rPr lang="en-US" dirty="0" smtClean="0"/>
              <a:t> </a:t>
            </a:r>
            <a:r>
              <a:rPr lang="en-US" dirty="0" err="1" smtClean="0"/>
              <a:t>publié</a:t>
            </a:r>
            <a:r>
              <a:rPr lang="en-US" dirty="0" smtClean="0"/>
              <a:t> sur le </a:t>
            </a:r>
            <a:r>
              <a:rPr lang="en-US" dirty="0" err="1" smtClean="0"/>
              <a:t>serveur</a:t>
            </a:r>
            <a:r>
              <a:rPr lang="en-US" dirty="0" smtClean="0"/>
              <a:t>, </a:t>
            </a:r>
            <a:r>
              <a:rPr lang="en-US" dirty="0" err="1" smtClean="0"/>
              <a:t>il</a:t>
            </a:r>
            <a:r>
              <a:rPr lang="en-US" dirty="0" smtClean="0"/>
              <a:t> </a:t>
            </a:r>
            <a:r>
              <a:rPr lang="en-US" dirty="0" err="1" smtClean="0"/>
              <a:t>est</a:t>
            </a:r>
            <a:r>
              <a:rPr lang="en-US" dirty="0" smtClean="0"/>
              <a:t> beaucoup plus </a:t>
            </a:r>
            <a:r>
              <a:rPr lang="en-US" dirty="0" err="1" smtClean="0"/>
              <a:t>compliqué</a:t>
            </a:r>
            <a:r>
              <a:rPr lang="en-US" dirty="0" smtClean="0"/>
              <a:t> de </a:t>
            </a:r>
            <a:r>
              <a:rPr lang="en-US" dirty="0" err="1" smtClean="0"/>
              <a:t>revenir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arrière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cas</a:t>
            </a:r>
            <a:r>
              <a:rPr lang="en-US" dirty="0" smtClean="0"/>
              <a:t> de </a:t>
            </a:r>
            <a:r>
              <a:rPr lang="en-US" dirty="0" err="1" smtClean="0"/>
              <a:t>problème</a:t>
            </a:r>
            <a:r>
              <a:rPr lang="en-US" dirty="0" smtClean="0"/>
              <a:t>. </a:t>
            </a:r>
          </a:p>
          <a:p>
            <a:r>
              <a:rPr lang="en-US" dirty="0" smtClean="0"/>
              <a:t>Un push par jour à </a:t>
            </a:r>
            <a:r>
              <a:rPr lang="en-US" dirty="0" err="1" smtClean="0"/>
              <a:t>peu</a:t>
            </a:r>
            <a:r>
              <a:rPr lang="en-US" dirty="0" smtClean="0"/>
              <a:t> </a:t>
            </a:r>
            <a:r>
              <a:rPr lang="en-US" dirty="0" err="1" smtClean="0"/>
              <a:t>près</a:t>
            </a:r>
            <a:r>
              <a:rPr lang="en-US" dirty="0" smtClean="0"/>
              <a:t> </a:t>
            </a:r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2222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Fonctionnalités de git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81192" y="1386171"/>
            <a:ext cx="11029615" cy="5171651"/>
          </a:xfrm>
        </p:spPr>
        <p:txBody>
          <a:bodyPr>
            <a:normAutofit/>
          </a:bodyPr>
          <a:lstStyle/>
          <a:p>
            <a:r>
              <a:rPr lang="fr-FR" dirty="0" smtClean="0"/>
              <a:t>Récupérer un projet déjà existant : </a:t>
            </a:r>
          </a:p>
          <a:p>
            <a:pPr marL="0" indent="0">
              <a:buNone/>
            </a:pP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git clone</a:t>
            </a:r>
            <a:r>
              <a:rPr lang="fr-FR" b="1" i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 smtClean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"URL du projet"</a:t>
            </a:r>
          </a:p>
          <a:p>
            <a:pPr marL="0" indent="0">
              <a:buNone/>
            </a:pPr>
            <a:endParaRPr lang="fr-FR" b="1" i="1" dirty="0">
              <a:solidFill>
                <a:schemeClr val="bg2">
                  <a:lumMod val="2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dirty="0" smtClean="0">
                <a:solidFill>
                  <a:schemeClr val="bg2">
                    <a:lumMod val="25000"/>
                  </a:schemeClr>
                </a:solidFill>
                <a:latin typeface="+mj-lt"/>
                <a:cs typeface="Courier New" panose="02070309020205020404" pitchFamily="49" charset="0"/>
              </a:rPr>
              <a:t>Pour récupérer ce cours : </a:t>
            </a:r>
          </a:p>
          <a:p>
            <a:pPr marL="0" indent="0">
              <a:buNone/>
            </a:pPr>
            <a:r>
              <a:rPr lang="fr-FR" b="1" i="1" dirty="0" smtClean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 </a:t>
            </a:r>
            <a:r>
              <a:rPr lang="fr-FR" b="1" i="1" dirty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clone </a:t>
            </a:r>
            <a:r>
              <a:rPr lang="fr-FR" b="1" i="1" dirty="0" smtClean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"https</a:t>
            </a:r>
            <a:r>
              <a:rPr lang="fr-FR" b="1" i="1" dirty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://</a:t>
            </a:r>
            <a:r>
              <a:rPr lang="fr-FR" b="1" i="1" dirty="0" smtClean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github.com/</a:t>
            </a:r>
            <a:r>
              <a:rPr lang="fr-FR" b="1" i="1" dirty="0" err="1" smtClean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fasimonet</a:t>
            </a:r>
            <a:r>
              <a:rPr lang="fr-FR" b="1" i="1" dirty="0" smtClean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/Web-Formation-2019.git"</a:t>
            </a:r>
            <a:endParaRPr lang="fr-FR" dirty="0" smtClean="0"/>
          </a:p>
          <a:p>
            <a:pPr marL="324000" lvl="1" indent="0">
              <a:buNone/>
            </a:pPr>
            <a:r>
              <a:rPr lang="fr-FR" dirty="0"/>
              <a:t>	</a:t>
            </a:r>
            <a:r>
              <a:rPr lang="fr-FR" dirty="0" smtClean="0"/>
              <a:t>	 </a:t>
            </a:r>
            <a:endParaRPr lang="fr-FR" dirty="0"/>
          </a:p>
          <a:p>
            <a:pPr marL="630000" lvl="2" indent="0">
              <a:buNone/>
            </a:pPr>
            <a:endParaRPr lang="fr-FR" dirty="0" smtClean="0"/>
          </a:p>
          <a:p>
            <a:endParaRPr lang="fr-FR" dirty="0" smtClean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58607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branches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81192" y="1386171"/>
            <a:ext cx="11029615" cy="5171651"/>
          </a:xfrm>
        </p:spPr>
        <p:txBody>
          <a:bodyPr>
            <a:normAutofit/>
          </a:bodyPr>
          <a:lstStyle/>
          <a:p>
            <a:pPr marL="324000" lvl="1" indent="0">
              <a:buNone/>
            </a:pPr>
            <a:r>
              <a:rPr lang="fr-FR" dirty="0"/>
              <a:t>	</a:t>
            </a:r>
            <a:r>
              <a:rPr lang="fr-FR" dirty="0" smtClean="0"/>
              <a:t>	 </a:t>
            </a:r>
            <a:endParaRPr lang="fr-FR" dirty="0"/>
          </a:p>
          <a:p>
            <a:pPr marL="630000" lvl="2" indent="0">
              <a:buNone/>
            </a:pPr>
            <a:endParaRPr lang="fr-FR" dirty="0" smtClean="0"/>
          </a:p>
          <a:p>
            <a:endParaRPr lang="fr-FR" dirty="0" smtClean="0"/>
          </a:p>
          <a:p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6077" y="1902691"/>
            <a:ext cx="1950478" cy="4411080"/>
          </a:xfrm>
          <a:prstGeom prst="rect">
            <a:avLst/>
          </a:prstGeom>
        </p:spPr>
      </p:pic>
      <p:sp>
        <p:nvSpPr>
          <p:cNvPr id="5" name="Espace réservé du contenu 2"/>
          <p:cNvSpPr txBox="1">
            <a:spLocks/>
          </p:cNvSpPr>
          <p:nvPr/>
        </p:nvSpPr>
        <p:spPr>
          <a:xfrm>
            <a:off x="0" y="6209862"/>
            <a:ext cx="5190835" cy="498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24000" lvl="1" indent="0" algn="ctr">
              <a:buNone/>
            </a:pPr>
            <a:r>
              <a:rPr lang="fr-FR" dirty="0" smtClean="0"/>
              <a:t>Schéma réalisé par Julien </a:t>
            </a:r>
            <a:r>
              <a:rPr lang="fr-FR" dirty="0" err="1" smtClean="0"/>
              <a:t>Usson</a:t>
            </a:r>
            <a:endParaRPr lang="fr-FR" dirty="0"/>
          </a:p>
        </p:txBody>
      </p:sp>
      <p:sp>
        <p:nvSpPr>
          <p:cNvPr id="6" name="Espace réservé du contenu 4"/>
          <p:cNvSpPr txBox="1">
            <a:spLocks/>
          </p:cNvSpPr>
          <p:nvPr/>
        </p:nvSpPr>
        <p:spPr>
          <a:xfrm>
            <a:off x="6179127" y="2180496"/>
            <a:ext cx="5431680" cy="45528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24000" lvl="1" indent="0">
              <a:buFont typeface="Wingdings 2" panose="05020102010507070707" pitchFamily="18" charset="2"/>
              <a:buNone/>
            </a:pPr>
            <a:endParaRPr lang="fr-FR" b="1" i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dirty="0" smtClean="0"/>
              <a:t>En général au minimum deux branches : une branche </a:t>
            </a:r>
            <a:r>
              <a:rPr lang="fr-FR" dirty="0" err="1" smtClean="0"/>
              <a:t>prod</a:t>
            </a:r>
            <a:r>
              <a:rPr lang="fr-FR" dirty="0" smtClean="0"/>
              <a:t> et une branche </a:t>
            </a:r>
            <a:r>
              <a:rPr lang="fr-FR" dirty="0" err="1" smtClean="0"/>
              <a:t>dev</a:t>
            </a:r>
            <a:endParaRPr lang="fr-FR" dirty="0" smtClean="0"/>
          </a:p>
          <a:p>
            <a:r>
              <a:rPr lang="fr-FR" dirty="0" smtClean="0"/>
              <a:t>Branche </a:t>
            </a:r>
            <a:r>
              <a:rPr lang="fr-FR" dirty="0" err="1" smtClean="0"/>
              <a:t>prod</a:t>
            </a:r>
            <a:r>
              <a:rPr lang="fr-FR" dirty="0" smtClean="0"/>
              <a:t> : version du logiciel disponible pour l’utilisateur = en production</a:t>
            </a:r>
          </a:p>
          <a:p>
            <a:r>
              <a:rPr lang="fr-FR" dirty="0" smtClean="0"/>
              <a:t>Branche </a:t>
            </a:r>
            <a:r>
              <a:rPr lang="fr-FR" dirty="0" err="1" smtClean="0"/>
              <a:t>dev</a:t>
            </a:r>
            <a:r>
              <a:rPr lang="fr-FR" dirty="0" smtClean="0"/>
              <a:t> : versions du logiciel dont de nouvelles fonctionnalités sont en cours de développement = en développement</a:t>
            </a:r>
            <a:endParaRPr lang="en-US" dirty="0" smtClean="0"/>
          </a:p>
          <a:p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7398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branches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81192" y="1099845"/>
            <a:ext cx="11029615" cy="5171651"/>
          </a:xfrm>
        </p:spPr>
        <p:txBody>
          <a:bodyPr>
            <a:normAutofit/>
          </a:bodyPr>
          <a:lstStyle/>
          <a:p>
            <a:r>
              <a:rPr lang="fr-FR" dirty="0" smtClean="0"/>
              <a:t>Créer une nouvelle branche : </a:t>
            </a:r>
          </a:p>
          <a:p>
            <a:pPr marL="324000" lvl="1" indent="0">
              <a:buNone/>
            </a:pP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g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it 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branch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nomNouvelleBranche</a:t>
            </a:r>
            <a:endParaRPr lang="fr-FR" b="1" i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24000" lvl="1" indent="0">
              <a:buNone/>
            </a:pPr>
            <a:endParaRPr lang="fr-FR" dirty="0"/>
          </a:p>
          <a:p>
            <a:r>
              <a:rPr lang="fr-FR" dirty="0" smtClean="0"/>
              <a:t>Passer d’une branche à une autre</a:t>
            </a:r>
          </a:p>
          <a:p>
            <a:pPr marL="324000" lvl="1" indent="0">
              <a:buNone/>
            </a:pP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g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it 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checkout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nomNouvelleBranche</a:t>
            </a:r>
            <a:endParaRPr lang="fr-FR" b="1" i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24000" lvl="1" indent="0">
              <a:buNone/>
            </a:pPr>
            <a:r>
              <a:rPr lang="fr-FR" dirty="0"/>
              <a:t>	</a:t>
            </a:r>
            <a:r>
              <a:rPr lang="fr-FR" dirty="0" smtClean="0"/>
              <a:t>	 </a:t>
            </a:r>
            <a:endParaRPr lang="fr-FR" dirty="0"/>
          </a:p>
          <a:p>
            <a:pPr marL="630000" lvl="2" indent="0">
              <a:buNone/>
            </a:pPr>
            <a:endParaRPr lang="fr-FR" dirty="0" smtClean="0"/>
          </a:p>
          <a:p>
            <a:endParaRPr lang="fr-FR" dirty="0" smtClean="0"/>
          </a:p>
          <a:p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2"/>
          <a:srcRect r="62438" b="75965"/>
          <a:stretch/>
        </p:blipFill>
        <p:spPr>
          <a:xfrm>
            <a:off x="2661386" y="4100034"/>
            <a:ext cx="6869228" cy="2472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735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branches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81192" y="481009"/>
            <a:ext cx="11029615" cy="5171651"/>
          </a:xfrm>
        </p:spPr>
        <p:txBody>
          <a:bodyPr>
            <a:normAutofit/>
          </a:bodyPr>
          <a:lstStyle/>
          <a:p>
            <a:r>
              <a:rPr lang="fr-FR" dirty="0" smtClean="0"/>
              <a:t>Mettre à jour une branche :</a:t>
            </a:r>
          </a:p>
          <a:p>
            <a:pPr marL="324000" lvl="1" indent="0">
              <a:buNone/>
            </a:pP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g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it 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rebase</a:t>
            </a:r>
            <a:endParaRPr lang="fr-FR" b="1" i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24000" lvl="1" indent="0">
              <a:buNone/>
            </a:pPr>
            <a:r>
              <a:rPr lang="fr-FR" dirty="0"/>
              <a:t>	</a:t>
            </a:r>
            <a:r>
              <a:rPr lang="fr-FR" dirty="0" smtClean="0"/>
              <a:t>	 </a:t>
            </a:r>
            <a:endParaRPr lang="fr-FR" dirty="0"/>
          </a:p>
          <a:p>
            <a:pPr marL="630000" lvl="2" indent="0">
              <a:buNone/>
            </a:pPr>
            <a:endParaRPr lang="fr-FR" dirty="0" smtClean="0"/>
          </a:p>
          <a:p>
            <a:endParaRPr lang="fr-FR" dirty="0" smtClean="0"/>
          </a:p>
          <a:p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0584" y="1937104"/>
            <a:ext cx="5736480" cy="4300600"/>
          </a:xfrm>
          <a:prstGeom prst="rect">
            <a:avLst/>
          </a:prstGeom>
        </p:spPr>
      </p:pic>
      <p:sp>
        <p:nvSpPr>
          <p:cNvPr id="6" name="Espace réservé du contenu 2"/>
          <p:cNvSpPr txBox="1">
            <a:spLocks/>
          </p:cNvSpPr>
          <p:nvPr/>
        </p:nvSpPr>
        <p:spPr>
          <a:xfrm>
            <a:off x="6161361" y="6209827"/>
            <a:ext cx="5190835" cy="498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24000" lvl="1" indent="0" algn="ctr">
              <a:buNone/>
            </a:pPr>
            <a:r>
              <a:rPr lang="fr-FR" dirty="0" smtClean="0"/>
              <a:t>Schéma réalisé par Julien </a:t>
            </a:r>
            <a:r>
              <a:rPr lang="fr-FR" dirty="0" err="1" smtClean="0"/>
              <a:t>Usson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18446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branches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81192" y="813517"/>
            <a:ext cx="11029615" cy="5171651"/>
          </a:xfrm>
        </p:spPr>
        <p:txBody>
          <a:bodyPr>
            <a:normAutofit/>
          </a:bodyPr>
          <a:lstStyle/>
          <a:p>
            <a:r>
              <a:rPr lang="fr-FR" dirty="0" smtClean="0"/>
              <a:t>Fusionner deux branches</a:t>
            </a:r>
          </a:p>
          <a:p>
            <a:pPr lvl="1"/>
            <a:r>
              <a:rPr lang="fr-FR" dirty="0" smtClean="0">
                <a:latin typeface="+mj-lt"/>
                <a:cs typeface="Courier New" panose="02070309020205020404" pitchFamily="49" charset="0"/>
              </a:rPr>
              <a:t>Aller sur la branche principale</a:t>
            </a:r>
          </a:p>
          <a:p>
            <a:pPr marL="630000" lvl="2" indent="0">
              <a:buNone/>
            </a:pP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g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it 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checkout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master</a:t>
            </a:r>
          </a:p>
          <a:p>
            <a:pPr lvl="1"/>
            <a:r>
              <a:rPr lang="fr-FR" dirty="0" smtClean="0">
                <a:latin typeface="+mj-lt"/>
                <a:cs typeface="Courier New" panose="02070309020205020404" pitchFamily="49" charset="0"/>
              </a:rPr>
              <a:t>Faire le </a:t>
            </a:r>
            <a:r>
              <a:rPr lang="fr-FR" dirty="0" err="1" smtClean="0">
                <a:latin typeface="+mj-lt"/>
                <a:cs typeface="Courier New" panose="02070309020205020404" pitchFamily="49" charset="0"/>
              </a:rPr>
              <a:t>merge</a:t>
            </a:r>
            <a:r>
              <a:rPr lang="fr-FR" dirty="0" smtClean="0">
                <a:latin typeface="+mj-lt"/>
                <a:cs typeface="Courier New" panose="02070309020205020404" pitchFamily="49" charset="0"/>
              </a:rPr>
              <a:t> avec la branche principale</a:t>
            </a:r>
          </a:p>
          <a:p>
            <a:pPr marL="630000" lvl="2" indent="0">
              <a:buNone/>
            </a:pP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g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it 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merge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feature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nouveau_bouton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fr-FR" dirty="0" smtClean="0"/>
              <a:t>	 	</a:t>
            </a:r>
            <a:endParaRPr lang="fr-FR" dirty="0"/>
          </a:p>
          <a:p>
            <a:pPr marL="630000" lvl="2" indent="0">
              <a:buNone/>
            </a:pPr>
            <a:endParaRPr lang="fr-FR" dirty="0" smtClean="0"/>
          </a:p>
          <a:p>
            <a:endParaRPr lang="fr-FR" dirty="0" smtClean="0"/>
          </a:p>
          <a:p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9880" y="1897813"/>
            <a:ext cx="5106266" cy="4341062"/>
          </a:xfrm>
          <a:prstGeom prst="rect">
            <a:avLst/>
          </a:prstGeom>
        </p:spPr>
      </p:pic>
      <p:sp>
        <p:nvSpPr>
          <p:cNvPr id="6" name="Espace réservé du contenu 2"/>
          <p:cNvSpPr txBox="1">
            <a:spLocks/>
          </p:cNvSpPr>
          <p:nvPr/>
        </p:nvSpPr>
        <p:spPr>
          <a:xfrm>
            <a:off x="6161361" y="6209827"/>
            <a:ext cx="5190835" cy="498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24000" lvl="1" indent="0" algn="ctr">
              <a:buNone/>
            </a:pPr>
            <a:r>
              <a:rPr lang="fr-FR" dirty="0" smtClean="0"/>
              <a:t>Schéma réalisé par Julien </a:t>
            </a:r>
            <a:r>
              <a:rPr lang="fr-FR" dirty="0" err="1" smtClean="0"/>
              <a:t>Usson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83433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Manipulation de texte : les titres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07302" y="1208148"/>
            <a:ext cx="6761717" cy="3678303"/>
          </a:xfrm>
        </p:spPr>
        <p:txBody>
          <a:bodyPr/>
          <a:lstStyle/>
          <a:p>
            <a:pPr marL="0" indent="0">
              <a:buNone/>
            </a:pP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&lt;h1&gt;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Ce titre est méga important !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&lt;/h1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h2&gt;</a:t>
            </a:r>
            <a:r>
              <a:rPr lang="fr-FR" b="1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Ce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titre est super important !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&lt;/h2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h3&gt;</a:t>
            </a:r>
            <a:r>
              <a:rPr lang="fr-FR" b="1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Ce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titre est important !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&lt;/h3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h4&gt;</a:t>
            </a:r>
            <a:r>
              <a:rPr lang="fr-FR" b="1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Ce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titre est moyennement important !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&lt;/h4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h5&gt;</a:t>
            </a:r>
            <a:r>
              <a:rPr lang="fr-FR" b="1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Ce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titre n’est pas vraiment important !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&lt;/h5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h6&gt;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Ce titre n’est pas du tout important !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&lt;/h6&gt;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Image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302" y="3806655"/>
            <a:ext cx="7078777" cy="27881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Espace réservé du contenu 2"/>
          <p:cNvSpPr txBox="1">
            <a:spLocks/>
          </p:cNvSpPr>
          <p:nvPr/>
        </p:nvSpPr>
        <p:spPr>
          <a:xfrm>
            <a:off x="7715388" y="2449320"/>
            <a:ext cx="4024729" cy="7850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Six niveaux de titre du plus important au moins important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202046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Git dans un projet à plusieurs</a:t>
            </a:r>
            <a:endParaRPr lang="fr-FR" dirty="0"/>
          </a:p>
        </p:txBody>
      </p:sp>
      <p:pic>
        <p:nvPicPr>
          <p:cNvPr id="6" name="Espace réservé du contenu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4473" y="2181225"/>
            <a:ext cx="8703054" cy="3678238"/>
          </a:xfrm>
        </p:spPr>
      </p:pic>
      <p:sp>
        <p:nvSpPr>
          <p:cNvPr id="4" name="Espace réservé du contenu 2"/>
          <p:cNvSpPr txBox="1">
            <a:spLocks/>
          </p:cNvSpPr>
          <p:nvPr/>
        </p:nvSpPr>
        <p:spPr>
          <a:xfrm>
            <a:off x="406401" y="6209827"/>
            <a:ext cx="10945796" cy="498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24000" lvl="1" indent="0" algn="ctr">
              <a:buNone/>
            </a:pPr>
            <a:r>
              <a:rPr lang="fr-FR" dirty="0" smtClean="0"/>
              <a:t>Schéma réalisé par Julien </a:t>
            </a:r>
            <a:r>
              <a:rPr lang="fr-FR" dirty="0" err="1" smtClean="0"/>
              <a:t>Usson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41673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Ignorer des fichiers : .</a:t>
            </a:r>
            <a:r>
              <a:rPr lang="fr-FR" dirty="0" err="1" smtClean="0"/>
              <a:t>gitignore</a:t>
            </a:r>
            <a:endParaRPr lang="fr-FR" dirty="0"/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655083" y="850459"/>
            <a:ext cx="11029615" cy="3678303"/>
          </a:xfrm>
        </p:spPr>
        <p:txBody>
          <a:bodyPr/>
          <a:lstStyle/>
          <a:p>
            <a:r>
              <a:rPr lang="fr-FR" dirty="0" smtClean="0"/>
              <a:t>Pour ignorer des fichiers à commit : les ajouter dans un fichier .</a:t>
            </a:r>
            <a:r>
              <a:rPr lang="fr-FR" dirty="0" err="1" smtClean="0"/>
              <a:t>gitignore</a:t>
            </a:r>
            <a:r>
              <a:rPr lang="fr-FR" dirty="0" smtClean="0"/>
              <a:t> à la racine du projet</a:t>
            </a:r>
          </a:p>
          <a:p>
            <a:r>
              <a:rPr lang="fr-FR" dirty="0" smtClean="0"/>
              <a:t>On enlève généralement tous les fichiers temporaires </a:t>
            </a:r>
          </a:p>
          <a:p>
            <a:pPr marL="0" indent="0">
              <a:buNone/>
            </a:pPr>
            <a:r>
              <a:rPr lang="fr-FR" dirty="0" smtClean="0"/>
              <a:t>=&gt; Ajouter la ligne suivante au fichier .</a:t>
            </a:r>
            <a:r>
              <a:rPr lang="fr-FR" dirty="0" err="1" smtClean="0"/>
              <a:t>gitignore</a:t>
            </a:r>
            <a:r>
              <a:rPr lang="fr-FR" dirty="0" smtClean="0"/>
              <a:t> : 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*.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tmp</a:t>
            </a:r>
            <a:endParaRPr lang="fr-FR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6899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github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FR" dirty="0" smtClean="0"/>
              <a:t>Plateforme d’hébergement et de gestion de développement logiciel basée sur git</a:t>
            </a:r>
          </a:p>
          <a:p>
            <a:pPr lvl="1"/>
            <a:r>
              <a:rPr lang="fr-FR" dirty="0" err="1" smtClean="0"/>
              <a:t>Github</a:t>
            </a:r>
            <a:endParaRPr lang="fr-FR" dirty="0" smtClean="0"/>
          </a:p>
          <a:p>
            <a:pPr lvl="1"/>
            <a:r>
              <a:rPr lang="fr-FR" dirty="0" err="1" smtClean="0"/>
              <a:t>Gitlab</a:t>
            </a:r>
            <a:endParaRPr lang="fr-FR" dirty="0" smtClean="0"/>
          </a:p>
          <a:p>
            <a:pPr lvl="1"/>
            <a:r>
              <a:rPr lang="fr-FR" dirty="0" err="1" smtClean="0"/>
              <a:t>Bitbucket</a:t>
            </a:r>
            <a:endParaRPr lang="fr-FR" dirty="0" smtClean="0"/>
          </a:p>
          <a:p>
            <a:pPr lvl="1"/>
            <a:r>
              <a:rPr lang="fr-FR" dirty="0" smtClean="0"/>
              <a:t>…</a:t>
            </a:r>
          </a:p>
          <a:p>
            <a:r>
              <a:rPr lang="fr-FR" dirty="0" smtClean="0"/>
              <a:t>“Réseau social du développeur”</a:t>
            </a:r>
          </a:p>
          <a:p>
            <a:r>
              <a:rPr lang="fr-FR" dirty="0" smtClean="0"/>
              <a:t>Profil avec tous ses projets = </a:t>
            </a:r>
            <a:r>
              <a:rPr lang="fr-FR" dirty="0" err="1" smtClean="0"/>
              <a:t>repositories</a:t>
            </a:r>
            <a:endParaRPr lang="fr-FR" dirty="0" smtClean="0"/>
          </a:p>
          <a:p>
            <a:r>
              <a:rPr lang="fr-FR" dirty="0" smtClean="0"/>
              <a:t>Les projets postés sont Open Source : liberté de réutiliser les projets des autres pour ses besoins ou d’améliorer un projet existant</a:t>
            </a:r>
          </a:p>
          <a:p>
            <a:r>
              <a:rPr lang="fr-FR" dirty="0" smtClean="0"/>
              <a:t>Par défaut, projets en </a:t>
            </a:r>
            <a:r>
              <a:rPr lang="fr-FR" dirty="0" err="1" smtClean="0"/>
              <a:t>readonly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00914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Github</a:t>
            </a:r>
            <a:r>
              <a:rPr lang="fr-FR" dirty="0" smtClean="0"/>
              <a:t> : profil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66632" y="2005735"/>
            <a:ext cx="9458735" cy="453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599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Github</a:t>
            </a:r>
            <a:r>
              <a:rPr lang="fr-FR" dirty="0" smtClean="0"/>
              <a:t> : </a:t>
            </a:r>
            <a:r>
              <a:rPr lang="fr-FR" dirty="0" err="1" smtClean="0"/>
              <a:t>repositories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3254" y="2050271"/>
            <a:ext cx="9445491" cy="4518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145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Github</a:t>
            </a:r>
            <a:r>
              <a:rPr lang="fr-FR" dirty="0" smtClean="0"/>
              <a:t> : détails d’un </a:t>
            </a:r>
            <a:r>
              <a:rPr lang="fr-FR" dirty="0" err="1" smtClean="0"/>
              <a:t>repository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2"/>
          <a:srcRect l="245"/>
          <a:stretch/>
        </p:blipFill>
        <p:spPr>
          <a:xfrm>
            <a:off x="628073" y="1920241"/>
            <a:ext cx="10962792" cy="5197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242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Github</a:t>
            </a:r>
            <a:r>
              <a:rPr lang="fr-FR" dirty="0" smtClean="0"/>
              <a:t> : récupérer l’url du </a:t>
            </a:r>
            <a:r>
              <a:rPr lang="fr-FR" dirty="0" err="1" smtClean="0"/>
              <a:t>repository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2"/>
          <a:srcRect l="1816"/>
          <a:stretch/>
        </p:blipFill>
        <p:spPr>
          <a:xfrm>
            <a:off x="664669" y="1968008"/>
            <a:ext cx="10862662" cy="5226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8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COURS DE WEB</a:t>
            </a:r>
            <a:endParaRPr lang="en-US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FABIEN SIMONET POUR IMAGE</a:t>
            </a:r>
            <a:endParaRPr lang="en-US" dirty="0"/>
          </a:p>
        </p:txBody>
      </p:sp>
      <p:sp>
        <p:nvSpPr>
          <p:cNvPr id="4" name="Sous-titre 2"/>
          <p:cNvSpPr txBox="1">
            <a:spLocks/>
          </p:cNvSpPr>
          <p:nvPr/>
        </p:nvSpPr>
        <p:spPr>
          <a:xfrm>
            <a:off x="666217" y="3263862"/>
            <a:ext cx="10993546" cy="59032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 cap="all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500" dirty="0" smtClean="0">
                <a:solidFill>
                  <a:schemeClr val="bg1"/>
                </a:solidFill>
              </a:rPr>
              <a:t>COURS 2 : LE CSS</a:t>
            </a:r>
            <a:endParaRPr lang="en-US" sz="25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894091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Wooclap</a:t>
            </a:r>
            <a:r>
              <a:rPr lang="fr-FR" dirty="0" smtClean="0"/>
              <a:t> !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1550995"/>
          </a:xfrm>
        </p:spPr>
        <p:txBody>
          <a:bodyPr>
            <a:normAutofit/>
          </a:bodyPr>
          <a:lstStyle/>
          <a:p>
            <a:r>
              <a:rPr lang="fr-FR" sz="2500" dirty="0" smtClean="0"/>
              <a:t>Sortez vos téléphones !</a:t>
            </a:r>
          </a:p>
          <a:p>
            <a:r>
              <a:rPr lang="fr-FR" sz="2500" dirty="0" smtClean="0"/>
              <a:t>Aller sur : </a:t>
            </a:r>
            <a:r>
              <a:rPr lang="fr-FR" sz="2500" dirty="0" smtClean="0">
                <a:solidFill>
                  <a:srgbClr val="0070C0"/>
                </a:solidFill>
              </a:rPr>
              <a:t>https</a:t>
            </a:r>
            <a:r>
              <a:rPr lang="fr-FR" sz="2500" smtClean="0">
                <a:solidFill>
                  <a:srgbClr val="0070C0"/>
                </a:solidFill>
              </a:rPr>
              <a:t>://www.wooclap.com/GIT</a:t>
            </a:r>
            <a:endParaRPr lang="fr-FR" sz="2500" dirty="0">
              <a:solidFill>
                <a:srgbClr val="0070C0"/>
              </a:solidFill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0985" y="4479637"/>
            <a:ext cx="6217827" cy="1909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338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Rappel du rôle du </a:t>
            </a:r>
            <a:r>
              <a:rPr lang="fr-FR" dirty="0" err="1" smtClean="0"/>
              <a:t>css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434109" y="2984055"/>
            <a:ext cx="11176699" cy="32227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Rôle du CSS : définir la mise en forme des éléments de la page web</a:t>
            </a:r>
          </a:p>
          <a:p>
            <a:r>
              <a:rPr lang="fr-FR" dirty="0" smtClean="0"/>
              <a:t>Permet de mettre de la couleur, mettre en gras, en italique, souligner, ajouter des marges, une image de fond…</a:t>
            </a:r>
            <a:endParaRPr lang="fr-FR" dirty="0"/>
          </a:p>
        </p:txBody>
      </p:sp>
      <p:sp>
        <p:nvSpPr>
          <p:cNvPr id="5" name="AutoShape 2" descr="Résultat de recherche d'images pour &quot;html&quot;"/>
          <p:cNvSpPr>
            <a:spLocks noChangeAspect="1" noChangeArrowheads="1"/>
          </p:cNvSpPr>
          <p:nvPr/>
        </p:nvSpPr>
        <p:spPr bwMode="auto">
          <a:xfrm>
            <a:off x="581192" y="-26996"/>
            <a:ext cx="428625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45" r="4844"/>
          <a:stretch/>
        </p:blipFill>
        <p:spPr>
          <a:xfrm>
            <a:off x="5375563" y="2238734"/>
            <a:ext cx="1440874" cy="1710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959611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e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66F1C100-1D2B-4BEA-AD01-C4F230B3B96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Dividende</Template>
  <TotalTime>1294</TotalTime>
  <Words>5114</Words>
  <Application>Microsoft Office PowerPoint</Application>
  <PresentationFormat>Grand écran</PresentationFormat>
  <Paragraphs>849</Paragraphs>
  <Slides>146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146</vt:i4>
      </vt:variant>
    </vt:vector>
  </HeadingPairs>
  <TitlesOfParts>
    <vt:vector size="155" baseType="lpstr">
      <vt:lpstr>Arial</vt:lpstr>
      <vt:lpstr>Courier New</vt:lpstr>
      <vt:lpstr>Gill Sans MT</vt:lpstr>
      <vt:lpstr>Gill Sans MT (Corps)</vt:lpstr>
      <vt:lpstr>Symbol</vt:lpstr>
      <vt:lpstr>Times New Roman</vt:lpstr>
      <vt:lpstr>Wingdings</vt:lpstr>
      <vt:lpstr>Wingdings 2</vt:lpstr>
      <vt:lpstr>Dividende</vt:lpstr>
      <vt:lpstr>COURS DE WEB</vt:lpstr>
      <vt:lpstr>Fonctionnement d’un site internet</vt:lpstr>
      <vt:lpstr>Fonctionnement d’un site internet</vt:lpstr>
      <vt:lpstr>Front-end</vt:lpstr>
      <vt:lpstr>Les deux langages du front-end : le html et le css</vt:lpstr>
      <vt:lpstr>HTML : un langage a balise</vt:lpstr>
      <vt:lpstr>Structure générale d’une page HTML</vt:lpstr>
      <vt:lpstr>Les commentaires</vt:lpstr>
      <vt:lpstr>Manipulation de texte : les titres</vt:lpstr>
      <vt:lpstr>Manipulation de texte : les paragraphes</vt:lpstr>
      <vt:lpstr>Manipulation de texte : les paragraphes</vt:lpstr>
      <vt:lpstr>Manipulation de texte : les paragraphes</vt:lpstr>
      <vt:lpstr>Manipulation de texte :  ACCENTUER UN MOT OU UNE EXPRESSION</vt:lpstr>
      <vt:lpstr>Manipulation de texte :  ACCENTUER UN MOT OU UNE EXPRESSION</vt:lpstr>
      <vt:lpstr>Manipulation de texte :  ACCENTUER UN MOT OU UNE EXPRESSION</vt:lpstr>
      <vt:lpstr>Manipulation de texte :  ACCENTUER UN MOT OU UNE EXPRESSION</vt:lpstr>
      <vt:lpstr>Les listes</vt:lpstr>
      <vt:lpstr>Les listes : LES listes a puce</vt:lpstr>
      <vt:lpstr>Les listes : LES listes ordonnées</vt:lpstr>
      <vt:lpstr>Les tableaux</vt:lpstr>
      <vt:lpstr>Les liens</vt:lpstr>
      <vt:lpstr>Les liens vers les pages d’un autre site</vt:lpstr>
      <vt:lpstr>Les liens vers les pages d’un autre site</vt:lpstr>
      <vt:lpstr>Les liens ABSOLUS</vt:lpstr>
      <vt:lpstr>Les liens vers une autre page de notre site</vt:lpstr>
      <vt:lpstr>Les liens relatifs</vt:lpstr>
      <vt:lpstr>Les liens au sein de la même page : les ancres</vt:lpstr>
      <vt:lpstr>Les liens au sein de la même page : les ancres</vt:lpstr>
      <vt:lpstr>Les liens au sein de la même page : les ancres</vt:lpstr>
      <vt:lpstr>Les médias : l’image</vt:lpstr>
      <vt:lpstr>Les médias : le son</vt:lpstr>
      <vt:lpstr>Les médias : le son</vt:lpstr>
      <vt:lpstr>Les médias : la vidéo</vt:lpstr>
      <vt:lpstr>Les médias : les figures</vt:lpstr>
      <vt:lpstr>Les médias : les figures</vt:lpstr>
      <vt:lpstr>Les formulaires</vt:lpstr>
      <vt:lpstr>Les formulaires</vt:lpstr>
      <vt:lpstr>Les champs de saisie</vt:lpstr>
      <vt:lpstr>Les champs de saisie : le champ de texte</vt:lpstr>
      <vt:lpstr>Les champs de saisie : le label</vt:lpstr>
      <vt:lpstr>Les champs de saisie : le label</vt:lpstr>
      <vt:lpstr>Les champs de saisie : le champ de texte</vt:lpstr>
      <vt:lpstr>Les champs de saisie : le champ de recherche</vt:lpstr>
      <vt:lpstr>Les champs de saisie : le champ d’email</vt:lpstr>
      <vt:lpstr>Les champs de saisie : le champ de mot de passe</vt:lpstr>
      <vt:lpstr>Les champs de saisie : le champ d’url</vt:lpstr>
      <vt:lpstr>Les champs de saisie : le champ de nombre</vt:lpstr>
      <vt:lpstr>Les champs de saisie : le champ numéro de téléphone</vt:lpstr>
      <vt:lpstr>Les champs de saisie : le curseur</vt:lpstr>
      <vt:lpstr>Les champs de saisie : la palette de couleur</vt:lpstr>
      <vt:lpstr>Les champs de saisie : la palette de couleur</vt:lpstr>
      <vt:lpstr>Les champs de saisie : le formulaire à choix unique</vt:lpstr>
      <vt:lpstr>Les champs de saisie : le formulaire à choix unique</vt:lpstr>
      <vt:lpstr>Les champs de saisie : le formulaire à choix multiples</vt:lpstr>
      <vt:lpstr>Les champs de saisie : le formulaire à choix multiples</vt:lpstr>
      <vt:lpstr>Les champs de saisie : la liste déroulante</vt:lpstr>
      <vt:lpstr>Les champs de saisie : la liste déroulante</vt:lpstr>
      <vt:lpstr>Les champs de saisie : la liste déroulante</vt:lpstr>
      <vt:lpstr>Les champs de saisie : la liste déroulante</vt:lpstr>
      <vt:lpstr>Les champs de saisie : la zone de texte multi-ligne</vt:lpstr>
      <vt:lpstr>Les champs de saisie : le FieldSET</vt:lpstr>
      <vt:lpstr>Les champs de saisie : le FieldSET</vt:lpstr>
      <vt:lpstr>Les conteneurs : l’entête</vt:lpstr>
      <vt:lpstr>Les conteneurs : le pied de page</vt:lpstr>
      <vt:lpstr>Les conteneurs : la section</vt:lpstr>
      <vt:lpstr>Les conteneurs : l’article</vt:lpstr>
      <vt:lpstr>Les conteneurs : les informations complémentaires</vt:lpstr>
      <vt:lpstr>Les conteneurs : la division de contenu</vt:lpstr>
      <vt:lpstr>Les conteneurs : le modèle des boîtes</vt:lpstr>
      <vt:lpstr>Les bonnes pratiques pour le html</vt:lpstr>
      <vt:lpstr>COURS DE WEB</vt:lpstr>
      <vt:lpstr>Wooclap !</vt:lpstr>
      <vt:lpstr>Qu’est-ce qu’un gestionnaire de version ?</vt:lpstr>
      <vt:lpstr>Qu’est-ce qu’un gestionnaire de version ?</vt:lpstr>
      <vt:lpstr>Fonctionnement de git</vt:lpstr>
      <vt:lpstr>Créer un repository git </vt:lpstr>
      <vt:lpstr>Créer un repository git </vt:lpstr>
      <vt:lpstr>Connaitre le statut de ses fichiers</vt:lpstr>
      <vt:lpstr>Soumettre des modifications</vt:lpstr>
      <vt:lpstr>Fonctionnalités de git : le commit</vt:lpstr>
      <vt:lpstr>Fonctionnalités de git : le commit</vt:lpstr>
      <vt:lpstr>Afficher les modifications</vt:lpstr>
      <vt:lpstr>Pousser les modifications sur le serveur</vt:lpstr>
      <vt:lpstr>Fonctionnalités de git : pousser le commit sur le serveur</vt:lpstr>
      <vt:lpstr>Fonctionnalités de git</vt:lpstr>
      <vt:lpstr>Les branches</vt:lpstr>
      <vt:lpstr>Les branches</vt:lpstr>
      <vt:lpstr>Les branches</vt:lpstr>
      <vt:lpstr>Les branches</vt:lpstr>
      <vt:lpstr>Git dans un projet à plusieurs</vt:lpstr>
      <vt:lpstr>Ignorer des fichiers : .gitignore</vt:lpstr>
      <vt:lpstr>github</vt:lpstr>
      <vt:lpstr>Github : profil</vt:lpstr>
      <vt:lpstr>Github : repositories</vt:lpstr>
      <vt:lpstr>Github : détails d’un repository</vt:lpstr>
      <vt:lpstr>Github : récupérer l’url du repository</vt:lpstr>
      <vt:lpstr>COURS DE WEB</vt:lpstr>
      <vt:lpstr>Wooclap !</vt:lpstr>
      <vt:lpstr>Rappel du rôle du css</vt:lpstr>
      <vt:lpstr>Principes de bases du css</vt:lpstr>
      <vt:lpstr>Principes de bases du css</vt:lpstr>
      <vt:lpstr>Trois manières d’écrire du code css</vt:lpstr>
      <vt:lpstr>Ecrire dans une balise HTML avec l’attribut style</vt:lpstr>
      <vt:lpstr>Ecrire dans l’entête du fichier html</vt:lpstr>
      <vt:lpstr>Ecrire dans un fichier séparé : une feuille de style</vt:lpstr>
      <vt:lpstr>Ecrire dans un fichier séparé : une feuille de style</vt:lpstr>
      <vt:lpstr>Les différents types de sélecteurs : la balise html</vt:lpstr>
      <vt:lpstr>Les différents types de sélecteurs : les identifiants</vt:lpstr>
      <vt:lpstr>Les différents types de sélecteurs : les classes</vt:lpstr>
      <vt:lpstr>Les différents types de sélecteurs : la balise &lt;span&gt;&lt;/span&gt;</vt:lpstr>
      <vt:lpstr>Les différents types de sélecteurs : la balise &lt;span&gt;&lt;/span&gt;</vt:lpstr>
      <vt:lpstr>Les différents types de sélecteurs : les sélecteurs avancés</vt:lpstr>
      <vt:lpstr>Les différents types de sélecteurs : les sélecteurs avancés</vt:lpstr>
      <vt:lpstr>Les différents types de sélecteurs : les sélecteurs avancés</vt:lpstr>
      <vt:lpstr>Les différents types de sélecteurs : les sélecteurs avancés</vt:lpstr>
      <vt:lpstr>Les différents types de sélecteurs : les commentaires</vt:lpstr>
      <vt:lpstr>La couleur</vt:lpstr>
      <vt:lpstr>La couleur : désigner par le nom</vt:lpstr>
      <vt:lpstr>La couleur : la notation hexadécimale</vt:lpstr>
      <vt:lpstr>La couleur : la notation RGB</vt:lpstr>
      <vt:lpstr>Le fond de page : la couleur de fond</vt:lpstr>
      <vt:lpstr>Le fond de page : l’image de fond</vt:lpstr>
      <vt:lpstr>Le fond de page : l’image de fond</vt:lpstr>
      <vt:lpstr>Le fond de page : l’image de fond</vt:lpstr>
      <vt:lpstr>Le fond de page : l’image de fond</vt:lpstr>
      <vt:lpstr>l’opacité</vt:lpstr>
      <vt:lpstr>l’opacité : propriété opacity</vt:lpstr>
      <vt:lpstr>l’opacité : le rgba</vt:lpstr>
      <vt:lpstr>La mise en forme du texte : la taille</vt:lpstr>
      <vt:lpstr>La mise en forme du texte : la taille</vt:lpstr>
      <vt:lpstr>La mise en forme du texte : Mettre en gras</vt:lpstr>
      <vt:lpstr>La mise en forme du texte : Mettre en italique</vt:lpstr>
      <vt:lpstr>La mise en forme du texte : La décoration de texte</vt:lpstr>
      <vt:lpstr>La mise en forme du texte : La police</vt:lpstr>
      <vt:lpstr>La mise en forme du texte : La police</vt:lpstr>
      <vt:lpstr>La mise en forme du texte : l’alignement</vt:lpstr>
      <vt:lpstr>La mise en forme du texte : faire flotter une image dans du texte</vt:lpstr>
      <vt:lpstr>La mise en forme du texte : faire flotter une image dans du texte</vt:lpstr>
      <vt:lpstr>La mise en forme du texte : faire flotter une image dans du texte</vt:lpstr>
      <vt:lpstr>Bordure et ombre : les bordures</vt:lpstr>
      <vt:lpstr>Bordure et ombre : les bordures</vt:lpstr>
      <vt:lpstr>Bordure et ombre : les ombres</vt:lpstr>
      <vt:lpstr>les tableaux</vt:lpstr>
      <vt:lpstr>les tableaux : les bordures</vt:lpstr>
      <vt:lpstr>les tableaux : les bordures</vt:lpstr>
      <vt:lpstr>Les listes à puce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COURS DE WEB</dc:title>
  <dc:creator>fsimonet63@gmail.com</dc:creator>
  <cp:lastModifiedBy>fsimonet63@gmail.com</cp:lastModifiedBy>
  <cp:revision>723</cp:revision>
  <dcterms:created xsi:type="dcterms:W3CDTF">2019-09-24T08:20:47Z</dcterms:created>
  <dcterms:modified xsi:type="dcterms:W3CDTF">2019-10-10T14:06:37Z</dcterms:modified>
</cp:coreProperties>
</file>